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1.xml" ContentType="application/inkml+xml"/>
  <Override PartName="/ppt/notesSlides/notesSlide7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12" r:id="rId4"/>
  </p:sldMasterIdLst>
  <p:notesMasterIdLst>
    <p:notesMasterId r:id="rId28"/>
  </p:notesMasterIdLst>
  <p:handoutMasterIdLst>
    <p:handoutMasterId r:id="rId29"/>
  </p:handoutMasterIdLst>
  <p:sldIdLst>
    <p:sldId id="464" r:id="rId5"/>
    <p:sldId id="439" r:id="rId6"/>
    <p:sldId id="469" r:id="rId7"/>
    <p:sldId id="470" r:id="rId8"/>
    <p:sldId id="467" r:id="rId9"/>
    <p:sldId id="492" r:id="rId10"/>
    <p:sldId id="472" r:id="rId11"/>
    <p:sldId id="483" r:id="rId12"/>
    <p:sldId id="484" r:id="rId13"/>
    <p:sldId id="465" r:id="rId14"/>
    <p:sldId id="466" r:id="rId15"/>
    <p:sldId id="485" r:id="rId16"/>
    <p:sldId id="478" r:id="rId17"/>
    <p:sldId id="479" r:id="rId18"/>
    <p:sldId id="486" r:id="rId19"/>
    <p:sldId id="476" r:id="rId20"/>
    <p:sldId id="477" r:id="rId21"/>
    <p:sldId id="482" r:id="rId22"/>
    <p:sldId id="489" r:id="rId23"/>
    <p:sldId id="481" r:id="rId24"/>
    <p:sldId id="491" r:id="rId25"/>
    <p:sldId id="490" r:id="rId26"/>
    <p:sldId id="277" r:id="rId27"/>
  </p:sldIdLst>
  <p:sldSz cx="12192000" cy="6858000"/>
  <p:notesSz cx="7010400" cy="11125200"/>
  <p:embeddedFontLst>
    <p:embeddedFont>
      <p:font typeface="Verdana" panose="020B0604030504040204" pitchFamily="34" charset="0"/>
      <p:regular r:id="rId30"/>
      <p:bold r:id="rId31"/>
      <p:italic r:id="rId32"/>
      <p:boldItalic r:id="rId33"/>
    </p:embeddedFont>
  </p:embeddedFontLst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16F1E30-9636-6D44-ABCD-695E67AD757E}" name="Irina Macarena Bustamante Centellas" initials="IB" userId="S::irina.bustamante@mineduc.cl::c1841084-6024-4a12-ad9b-10fab282beec" providerId="AD"/>
  <p188:author id="{E9287451-6561-947D-0C42-268D4E4A1A07}" name="Maricel Alejandra Silva Del Solar" initials="MS" userId="S::maricel.silva@mineduc.cl::196a1816-41ab-4eb4-b871-ca5b6c8509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3439"/>
    <a:srgbClr val="173277"/>
    <a:srgbClr val="3CB7F5"/>
    <a:srgbClr val="CFE7F9"/>
    <a:srgbClr val="78BB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116126-5C22-47BE-9AED-FCFC143EB538}" v="152" dt="2025-10-09T12:10:10.308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138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8/10/relationships/authors" Target="authors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4.fntdata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3.fntdata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1.fntdata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C53C59-B699-4D2D-82B0-28F2BD001818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s-CL"/>
        </a:p>
      </dgm:t>
    </dgm:pt>
    <dgm:pt modelId="{218166DC-7E5C-4F0A-A139-7ACF10289226}" type="pres">
      <dgm:prSet presAssocID="{B8C53C59-B699-4D2D-82B0-28F2BD001818}" presName="Name0" presStyleCnt="0">
        <dgm:presLayoutVars>
          <dgm:chMax val="7"/>
          <dgm:resizeHandles val="exact"/>
        </dgm:presLayoutVars>
      </dgm:prSet>
      <dgm:spPr/>
    </dgm:pt>
  </dgm:ptLst>
  <dgm:cxnLst>
    <dgm:cxn modelId="{45D01F7B-6083-4F04-B7A2-9EFF85D80AC3}" type="presOf" srcId="{B8C53C59-B699-4D2D-82B0-28F2BD001818}" destId="{218166DC-7E5C-4F0A-A139-7ACF10289226}" srcOrd="0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FDA8A0AC-860D-6787-CADE-0B72B46779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D1BB263-8012-AB3F-708A-1D887075843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51BA9C-D0DB-0441-BA7A-9665F809294D}" type="datetimeFigureOut">
              <a:rPr lang="es-CL"/>
              <a:pPr>
                <a:defRPr/>
              </a:pPr>
              <a:t>09-10-2025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BE4830D-8B7F-565E-F1F3-9BB9E3BF72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68BC6BC-8B35-DB55-8014-15508144D33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A0DD960-4988-0548-BC1C-4267867223C2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9T09:58:56.35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9T09:58:14.69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231 0 24497,'-44'185'0,"-143"-172"0,348 84 0,-204 88 0,183-308 0,22 220 0,-234-270 0,213 51 0,-328 136 0,116-187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9T09:58:26.68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 5 24575,'-5'0'0,"-1"-5"0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9T09:58:28.18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9T10:08:21.67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242 158 8192,'-6'0'15018,"-50"2"-11366,38-1-3868,0 2 0,-28 7 0,45-9 216,1-1 0,-1 0 0,0 0 0,1 1 0,-1-1 0,0 0 0,1 0 0,-1 0 0,0 0 0,0 0 0,1 1 0,-1-2 0,0 1 0,1 0 0,-1 0 0,0 0 0,1 0 0,-1 0 0,0 0 0,1-1 0,-1 1 0,0 0 0,1-1 0,-1 1 0,0 0 0,1-1 0,-1 1 0,1-1 0,-1 1 0,0-1 0,1-1 0,-1 1 0,1 0 0,0-1 0,0 1 0,0 0 0,-1-1 0,1 1 0,1-1 0,-1 1 0,0-1 0,0 1 0,0 0 0,1-1 0,0-1 0,27-57 0,-22 50 0,-2 1 0,1 0 0,0 1 0,1 0 0,0 0 0,10-11 0,-14 17 0,-1 1 0,1-1 0,-1 1 0,1 0 0,-1 0 0,1 0 0,0-1 0,0 2 0,0-1 0,-1 0 0,1 0 0,0 1 0,0-1 0,0 1 0,0-1 0,0 1 0,0 0 0,0 0 0,0 0 0,0 0 0,0 0 0,0 0 0,0 0 0,0 1 0,0-1 0,0 1 0,0 0 0,0-1 0,-1 1 0,1 0 0,0 0 0,0 0 0,-1 0 0,3 2 0,16 13-2241,26 30-9843,-25-14 10385,-17-24 3602,-1 0-1,0 0 1,-1 0-1,0 1 1,0-1 0,0 10-1,0 10 804,-7-69-18281,2 25 13128,2 13 2597,0-1 0,-1 0 0,1 0 0,-1 0 1,0 1-1,0-1 0,0 1 0,-1 0 0,1-1 1,-1 1-1,0 0 0,0 0 0,0 1 0,0-1 0,0 1 1,-1-1-1,1 1 0,-1 0 0,1 0 0,-1 1 1,0-1-1,0 1 0,0 0 0,-5-1 0,-1 0 99,-1 0 0,1 1-1,-1 0 1,-13 1 0,-20 4-2244,41-3 1872,0-1 0,0 1-1,1 0 1,-1 0-1,0 0 1,0 0 0,1 0-1,-1 0 1,0 1 0,1-1-1,-1 1 1,1 0-1,0 0 1,0 0 0,0 0-1,0 0 1,0 1-1,0-1 1,0 0 0,1 1-1,-1-1 1,1 1 0,0 0-1,0-1 1,0 1-1,0 0 1,0 0 0,0 0-1,0 3 1,-1 10 231,1 1 1,1-1-1,0 0 1,3 21-1,-1-7 48,-3-27-181,1 1 0,1 0 0,-1 0 0,1 0 0,-1 0 1,1-1-1,0 1 0,0 0 0,1 0 0,-1-1 0,1 1 1,0-1-1,0 0 0,0 1 0,0-1 0,0 0 0,1 0 0,5 5 1,-5-7 131,0 1 0,0-1 1,0 0-1,0 0 0,1 0 0,-1 0 1,0 0-1,1-1 0,-1 1 1,0-1-1,1 0 0,-1 0 1,1 0-1,-1-1 0,1 1 1,-1-1-1,0 0 0,1 0 0,-1 0 1,0 0-1,6-3 0,10-5 488,0 0-1,22-15 1,-37 21-670,1 0 0,0 0 0,-1 0 0,0-1 0,0 1 0,0-1 0,0 0 0,-1 0 0,1-1 0,-1 1 0,0-1 0,-1 1 0,5-11 0,-7 14 260,1 0 0,-1-1 0,0 1-1,0 0 1,0-1 0,0 1 0,0 0 0,0-1-1,0 1 1,0 0 0,-1-1 0,1 1 0,0 0-1,-1-1 1,1 1 0,-1 0 0,1 0 0,-1 0 0,0-1-1,0 1 1,1 0 0,-1 0 0,0 0 0,0 0-1,-2-1 1,-17-9 2213,5 8-3657,-73-9-3913,51 8 3475,-57-14 0,91 18 1697,0-1 0,0 0 0,0 0 0,0-1 0,1 1 0,-1 0 0,0-1 0,1 0 0,-1 0 0,1 0 0,0 0 0,-1 0 0,1 0 0,0 0 0,0-1 0,0 1 0,1-1 0,-1 1 0,0-1 0,1 0 0,0 0 0,0 1 0,-1-5 0,1 4 0,1 1 0,0 0 0,1 0 0,-1 0 0,0 0 0,0 0 0,1 0 0,-1 0 0,1 1 0,0-1 0,0 0 0,0 0 0,0 0 0,0 0 0,0 1 0,0-1 0,0 0 0,0 1 0,1-1 0,-1 1 0,1 0 0,-1-1 0,1 1 0,0 0 0,0 0 0,-1 0 0,1 0 0,0 0 0,0 1 0,0-1 0,0 0 0,0 1 0,0-1 0,0 1 0,4 0 0,17-4 0,0 1 0,27 1 0,32-3 0,-11-4 2189,94 2 10145,-149 9-11716,-13 4 170,-22 10-2871,5-6-3570,-32 24 6110,19-16 4229,-60 26 0,82-41-4683,1 0 0,0 0 1,-1 1-1,2-1 0,-1 1 1,0 0-1,1 1 0,-6 7 0,6-7-141,0 0-1,-1-1 0,1 0 0,-1 0 0,0 0 0,0 0 0,-8 5 0,11-9 13,-1 1 0,1-1 0,-1 1 0,0-1 0,1 0 1,-1 0-1,0 1 0,1-1 0,-1 0 0,0 0 0,1-1 0,-1 1 0,0 0 0,1-1 1,-1 1-1,0-1 0,1 1 0,-1-1 0,1 0 0,-1 1 0,1-1 0,-1 0 0,1 0 1,0 0-1,-1 0 0,1 0 0,0-1 0,0 1 0,0 0 0,-1-2 0,-52-64-10447,25 28 8109,29 38 2487,0 1 0,0-1 1,-1 1-1,1-1 1,0 1-1,0-1 0,-1 1 1,1-1-1,0 1 0,-1-1 1,1 1-1,-1-1 1,1 1-1,-1-1 0,1 1 1,-1 0-1,1-1 0,-1 1 1,1 0-1,-1-1 0,1 1 1,-1 0-1,1 0 1,-1 0-1,0 0 0,1-1 1,-1 1-1,0 0 0,1 0 1,-1 0-1,1 0 1,-1 0-1,0 0 0,1 1 1,-2-1-1,-1 23 1628,11 33-1152,-2-36-998,0 1 1,2-1-1,1 0 1,13 23-1,-18-35 461,1 0 0,0-1-1,0 0 1,1 0 0,0 0-1,0-1 1,1 0 0,0 0-1,0 0 1,0-1-1,0 0 1,16 7 0,-21-11 38,-1-1 0,1 1 0,0-1 0,-1 1 0,1-1 0,0 0 0,0 1 0,0-1 0,-1 0 0,1 0 0,0-1 0,0 1 0,-1 0 0,1 0 0,0-1 0,0 1 0,-1-1 0,1 0 0,0 1 0,-1-1 0,1 0 0,2-2 0,-1 0 0,1 0 0,-1 0 0,0-1 0,0 1 0,-1-1 0,1 0 0,-1 0 0,1 0 0,0-4 0,5-11 0,-1-1 0,-1 0 0,3-22 0,-7 37 0,1-9 0,0 0 0,-1 0 0,0 0 0,-1 0 0,0 0 0,-1-1 0,-1 1 0,0 0 0,-5-20 0,5 32 203,0-1 0,-1 1 0,1 0 0,-1 0 1,0 0-1,1 0 0,-1 0 0,0 0 0,0 0 1,0 0-1,-1 1 0,1-1 0,0 1 0,-1 0 1,1-1-1,0 1 0,-1 0 0,1 0 0,-1 1 0,0-1 1,-4 0-1,-6-1 2015,1 1 1,-1 1-1,-16 1 1,18-1-545,-14 1 1330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9T10:08:24.10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8192,'0'0'0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9T10:08:40.040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299 0 24575,'0'2'0,"-1"-1"0,0 0 0,0 1 0,1-1 0,-1 0 0,0 0 0,0 0 0,0 1 0,0-1 0,0 0 0,0 0 0,-1 0 0,1-1 0,0 1 0,-1 0 0,1 0 0,0-1 0,-1 1 0,1-1 0,0 1 0,-3 0 0,-40 12 0,35-11 0,-8 2 0,1-1 0,-1-1 0,-24 1 0,26-3 0,0 1 0,0 0 0,0 2 0,-21 5 0,34-8 0,0 1 0,1-1 0,-1 1 0,0 0 0,0-1 0,1 1 0,-1 0 0,0 0 0,1 0 0,-1 0 0,1 1 0,-1-1 0,1 0 0,0 1 0,0-1 0,-1 0 0,1 1 0,0 0 0,0-1 0,-1 4 0,2-4 0,0 1 0,0-1 0,0 1 0,0-1 0,0 1 0,0 0 0,1-1 0,-1 1 0,0-1 0,1 1 0,-1-1 0,1 1 0,0-1 0,-1 0 0,1 1 0,0-1 0,0 0 0,0 1 0,1 0 0,2 3 0,0-1 0,1 0 0,-1 0 0,1 0 0,0-1 0,0 0 0,0 0 0,0 0 0,1-1 0,-1 1 0,11 2 0,8-2 0,-1-1 0,1-1 0,34-2 0,33 0 0,-89 1 0,1 0 0,0 1 0,-1-1 0,1 1 0,-1-1 0,1 1 0,-1 0 0,1 0 0,-1 0 0,1 0 0,-1 0 0,0 1 0,4 2 0,-5-3 0,0 0 0,0 0 0,-1 0 0,1 0 0,0 0 0,0 0 0,-1 1 0,1-1 0,-1 0 0,1 1 0,-1-1 0,0 0 0,1 0 0,-1 1 0,0-1 0,0 1 0,0-1 0,0 0 0,0 2 0,-1 2 0,0-2 0,0 1 0,0 0 0,-1 0 0,0 0 0,0 0 0,0-1 0,0 1 0,0-1 0,-1 0 0,1 0 0,-1 0 0,0 0 0,0 0 0,-6 4 0,-97 63 0,106-69 0,-1 0 0,0 0 0,1-1 0,-1 1 0,0 0 0,0 0 0,1-1 0,-1 1 0,0-1 0,0 1 0,0-1 0,0 1 0,0-1 0,0 0 0,0 1 0,0-1 0,1 0 0,-1 0 0,0 0 0,0 1 0,0-1 0,0 0 0,-1 0 0,1-1 0,0 1 0,1 0 0,-1 0 0,0 0 0,0-1 0,0 1 0,0 0 0,0-1 0,0 1 0,0-1 0,0 1 0,0-1 0,1 0 0,-1 1 0,0-1 0,0 0 0,1 1 0,-1-1 0,0 0 0,1 0 0,-1 0 0,1 1 0,-1-1 0,1 0 0,0 0 0,-1 0 0,1 0 0,0 0 0,-1 0 0,1 0 0,0 0 0,0 0 0,0 0 0,0 0 0,0 0 0,0-1 0,-1-14 0,0 1 0,1-1 0,2-17 0,-1 16 0,0-39-1365,-1 32-5461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9T10:08:59.62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1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9T09:58:07.85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24575,'0'5'0,"0"6"0,0 6 0,0 5 0,0-1-8191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9T09:58:14.69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231 0 24497,'-44'185'0,"-143"-172"0,348 84 0,-204 88 0,183-308 0,22 220 0,-234-270 0,213 51 0,-328 136 0,116-187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9T09:58:26.68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 5 24575,'-5'0'0,"-1"-5"0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9T09:58:28.18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9T10:08:21.67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242 158 8192,'-6'0'15018,"-50"2"-11366,38-1-3868,0 2 0,-28 7 0,45-9 216,1-1 0,-1 0 0,0 0 0,1 1 0,-1-1 0,0 0 0,1 0 0,-1 0 0,0 0 0,0 0 0,1 1 0,-1-2 0,0 1 0,1 0 0,-1 0 0,0 0 0,1 0 0,-1 0 0,0 0 0,1-1 0,-1 1 0,0 0 0,1-1 0,-1 1 0,0 0 0,1-1 0,-1 1 0,1-1 0,-1 1 0,0-1 0,1-1 0,-1 1 0,1 0 0,0-1 0,0 1 0,0 0 0,-1-1 0,1 1 0,1-1 0,-1 1 0,0-1 0,0 1 0,0 0 0,1-1 0,0-1 0,27-57 0,-22 50 0,-2 1 0,1 0 0,0 1 0,1 0 0,0 0 0,10-11 0,-14 17 0,-1 1 0,1-1 0,-1 1 0,1 0 0,-1 0 0,1 0 0,0-1 0,0 2 0,0-1 0,-1 0 0,1 0 0,0 1 0,0-1 0,0 1 0,0-1 0,0 1 0,0 0 0,0 0 0,0 0 0,0 0 0,0 0 0,0 0 0,0 0 0,0 1 0,0-1 0,0 1 0,0 0 0,0-1 0,-1 1 0,1 0 0,0 0 0,0 0 0,-1 0 0,3 2 0,16 13-2241,26 30-9843,-25-14 10385,-17-24 3602,-1 0-1,0 0 1,-1 0-1,0 1 1,0-1 0,0 10-1,0 10 804,-7-69-18281,2 25 13128,2 13 2597,0-1 0,-1 0 0,1 0 0,-1 0 1,0 1-1,0-1 0,0 1 0,-1 0 0,1-1 1,-1 1-1,0 0 0,0 0 0,0 1 0,0-1 0,0 1 1,-1-1-1,1 1 0,-1 0 0,1 0 0,-1 1 1,0-1-1,0 1 0,0 0 0,-5-1 0,-1 0 99,-1 0 0,1 1-1,-1 0 1,-13 1 0,-20 4-2244,41-3 1872,0-1 0,0 1-1,1 0 1,-1 0-1,0 0 1,0 0 0,1 0-1,-1 0 1,0 1 0,1-1-1,-1 1 1,1 0-1,0 0 1,0 0 0,0 0-1,0 0 1,0 1-1,0-1 1,0 0 0,1 1-1,-1-1 1,1 1 0,0 0-1,0-1 1,0 1-1,0 0 1,0 0 0,0 0-1,0 3 1,-1 10 231,1 1 1,1-1-1,0 0 1,3 21-1,-1-7 48,-3-27-181,1 1 0,1 0 0,-1 0 0,1 0 0,-1 0 1,1-1-1,0 1 0,0 0 0,1 0 0,-1-1 0,1 1 1,0-1-1,0 0 0,0 1 0,0-1 0,0 0 0,1 0 0,5 5 1,-5-7 131,0 1 0,0-1 1,0 0-1,0 0 0,1 0 0,-1 0 1,0 0-1,1-1 0,-1 1 1,0-1-1,1 0 0,-1 0 1,1 0-1,-1-1 0,1 1 1,-1-1-1,0 0 0,1 0 0,-1 0 1,0 0-1,6-3 0,10-5 488,0 0-1,22-15 1,-37 21-670,1 0 0,0 0 0,-1 0 0,0-1 0,0 1 0,0-1 0,0 0 0,-1 0 0,1-1 0,-1 1 0,0-1 0,-1 1 0,5-11 0,-7 14 260,1 0 0,-1-1 0,0 1-1,0 0 1,0-1 0,0 1 0,0 0 0,0-1-1,0 1 1,0 0 0,-1-1 0,1 1 0,0 0-1,-1-1 1,1 1 0,-1 0 0,1 0 0,-1 0 0,0-1-1,0 1 1,1 0 0,-1 0 0,0 0 0,0 0-1,-2-1 1,-17-9 2213,5 8-3657,-73-9-3913,51 8 3475,-57-14 0,91 18 1697,0-1 0,0 0 0,0 0 0,0-1 0,1 1 0,-1 0 0,0-1 0,1 0 0,-1 0 0,1 0 0,0 0 0,-1 0 0,1 0 0,0 0 0,0-1 0,0 1 0,1-1 0,-1 1 0,0-1 0,1 0 0,0 0 0,0 1 0,-1-5 0,1 4 0,1 1 0,0 0 0,1 0 0,-1 0 0,0 0 0,0 0 0,1 0 0,-1 0 0,1 1 0,0-1 0,0 0 0,0 0 0,0 0 0,0 0 0,0 1 0,0-1 0,0 0 0,0 1 0,1-1 0,-1 1 0,1 0 0,-1-1 0,1 1 0,0 0 0,0 0 0,-1 0 0,1 0 0,0 0 0,0 1 0,0-1 0,0 0 0,0 1 0,0-1 0,0 1 0,4 0 0,17-4 0,0 1 0,27 1 0,32-3 0,-11-4 2189,94 2 10145,-149 9-11716,-13 4 170,-22 10-2871,5-6-3570,-32 24 6110,19-16 4229,-60 26 0,82-41-4683,1 0 0,0 0 1,-1 1-1,2-1 0,-1 1 1,0 0-1,1 1 0,-6 7 0,6-7-141,0 0-1,-1-1 0,1 0 0,-1 0 0,0 0 0,0 0 0,-8 5 0,11-9 13,-1 1 0,1-1 0,-1 1 0,0-1 0,1 0 1,-1 0-1,0 1 0,1-1 0,-1 0 0,0 0 0,1-1 0,-1 1 0,0 0 0,1-1 1,-1 1-1,0-1 0,1 1 0,-1-1 0,1 0 0,-1 1 0,1-1 0,-1 0 0,1 0 1,0 0-1,-1 0 0,1 0 0,0-1 0,0 1 0,0 0 0,-1-2 0,-52-64-10447,25 28 8109,29 38 2487,0 1 0,0-1 1,-1 1-1,1-1 1,0 1-1,0-1 0,-1 1 1,1-1-1,0 1 0,-1-1 1,1 1-1,-1-1 1,1 1-1,-1-1 0,1 1 1,-1 0-1,1-1 0,-1 1 1,1 0-1,-1-1 0,1 1 1,-1 0-1,1 0 1,-1 0-1,0 0 0,1-1 1,-1 1-1,0 0 0,1 0 1,-1 0-1,1 0 1,-1 0-1,0 0 0,1 1 1,-2-1-1,-1 23 1628,11 33-1152,-2-36-998,0 1 1,2-1-1,1 0 1,13 23-1,-18-35 461,1 0 0,0-1-1,0 0 1,1 0 0,0 0-1,0-1 1,1 0 0,0 0-1,0 0 1,0-1-1,0 0 1,16 7 0,-21-11 38,-1-1 0,1 1 0,0-1 0,-1 1 0,1-1 0,0 0 0,0 1 0,0-1 0,-1 0 0,1 0 0,0-1 0,0 1 0,-1 0 0,1 0 0,0-1 0,0 1 0,-1-1 0,1 0 0,0 1 0,-1-1 0,1 0 0,2-2 0,-1 0 0,1 0 0,-1 0 0,0-1 0,0 1 0,-1-1 0,1 0 0,-1 0 0,1 0 0,0-4 0,5-11 0,-1-1 0,-1 0 0,3-22 0,-7 37 0,1-9 0,0 0 0,-1 0 0,0 0 0,-1 0 0,0 0 0,-1-1 0,-1 1 0,0 0 0,-5-20 0,5 32 203,0-1 0,-1 1 0,1 0 0,-1 0 1,0 0-1,1 0 0,-1 0 0,0 0 0,0 0 1,0 0-1,-1 1 0,1-1 0,0 1 0,-1 0 1,1-1-1,0 1 0,-1 0 0,1 0 0,-1 1 0,0-1 1,-4 0-1,-6-1 2015,1 1 1,-1 1-1,-16 1 1,18-1-545,-14 1 1330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9T10:08:24.10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8192,'0'0'0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9T10:08:40.040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299 0 24575,'0'2'0,"-1"-1"0,0 0 0,0 1 0,1-1 0,-1 0 0,0 0 0,0 0 0,0 1 0,0-1 0,0 0 0,0 0 0,-1 0 0,1-1 0,0 1 0,-1 0 0,1 0 0,0-1 0,-1 1 0,1-1 0,0 1 0,-3 0 0,-40 12 0,35-11 0,-8 2 0,1-1 0,-1-1 0,-24 1 0,26-3 0,0 1 0,0 0 0,0 2 0,-21 5 0,34-8 0,0 1 0,1-1 0,-1 1 0,0 0 0,0-1 0,1 1 0,-1 0 0,0 0 0,1 0 0,-1 0 0,1 1 0,-1-1 0,1 0 0,0 1 0,0-1 0,-1 0 0,1 1 0,0 0 0,0-1 0,-1 4 0,2-4 0,0 1 0,0-1 0,0 1 0,0-1 0,0 1 0,0 0 0,1-1 0,-1 1 0,0-1 0,1 1 0,-1-1 0,1 1 0,0-1 0,-1 0 0,1 1 0,0-1 0,0 0 0,0 1 0,1 0 0,2 3 0,0-1 0,1 0 0,-1 0 0,1 0 0,0-1 0,0 0 0,0 0 0,0 0 0,1-1 0,-1 1 0,11 2 0,8-2 0,-1-1 0,1-1 0,34-2 0,33 0 0,-89 1 0,1 0 0,0 1 0,-1-1 0,1 1 0,-1-1 0,1 1 0,-1 0 0,1 0 0,-1 0 0,1 0 0,-1 0 0,0 1 0,4 2 0,-5-3 0,0 0 0,0 0 0,-1 0 0,1 0 0,0 0 0,0 0 0,-1 1 0,1-1 0,-1 0 0,1 1 0,-1-1 0,0 0 0,1 0 0,-1 1 0,0-1 0,0 1 0,0-1 0,0 0 0,0 2 0,-1 2 0,0-2 0,0 1 0,0 0 0,-1 0 0,0 0 0,0 0 0,0-1 0,0 1 0,0-1 0,-1 0 0,1 0 0,-1 0 0,0 0 0,0 0 0,-6 4 0,-97 63 0,106-69 0,-1 0 0,0 0 0,1-1 0,-1 1 0,0 0 0,0 0 0,1-1 0,-1 1 0,0-1 0,0 1 0,0-1 0,0 1 0,0-1 0,0 0 0,0 1 0,0-1 0,1 0 0,-1 0 0,0 0 0,0 1 0,0-1 0,0 0 0,-1 0 0,1-1 0,0 1 0,1 0 0,-1 0 0,0 0 0,0-1 0,0 1 0,0 0 0,0-1 0,0 1 0,0-1 0,0 1 0,0-1 0,1 0 0,-1 1 0,0-1 0,0 0 0,1 1 0,-1-1 0,0 0 0,1 0 0,-1 0 0,1 1 0,-1-1 0,1 0 0,0 0 0,-1 0 0,1 0 0,0 0 0,-1 0 0,1 0 0,0 0 0,0 0 0,0 0 0,0 0 0,0 0 0,0-1 0,-1-14 0,0 1 0,1-1 0,2-17 0,-1 16 0,0-39-1365,-1 32-5461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9T09:58:07.85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24575,'0'5'0,"0"6"0,0 6 0,0 5 0,0-1-8191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C99C04C-6B1E-4BD0-A2CD-0B51B13F0EE3}" type="datetimeFigureOut">
              <a:rPr lang="es-CL" smtClean="0"/>
              <a:t>09-10-2025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58E357F-3852-465F-AF67-F0B811401C3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524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24161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F8B87C-25C0-DFCB-4932-9B4351EF57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5F3909E-3080-0E62-EBBE-C2539BDF79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AC81C01-9188-EFE5-0ED9-5035E28213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Diagnóstico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D401AA4-3EA3-F622-A17D-3F458D0797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2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6855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364A1B-A3C2-0137-65C6-0EDEB479FA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F170617-D95F-0F30-34B0-3CCE77108C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54628F3-18C3-10B7-C7DF-312EF0CF19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Diagnóstico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AFD7409-3335-0911-BA36-72B7039148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297812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F30B39-DB4A-AF9F-4D7A-33459F20BC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BFABF7C1-8E28-F56C-51FD-C858AEB1B0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AEE3CB8-2F19-3EF7-1E34-CC4BEE7B89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Diagnóstico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298C4F0-41CF-4B36-EC96-35A85A4F0B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4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42265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1B253D-3155-1509-6080-6E0ED6BC69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B3B0490B-CA36-EB7D-D31A-28076C8A0F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B072B5C-5A31-CF8B-6D4F-7C4EBFEEC7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Diagnóstico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FF9D917-BD23-CF88-3535-5BA8F5D036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31830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8DFEB5-D1E9-34F6-FA10-8E955A1199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A05763F-9F32-3F7B-80E8-6287262379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85F65AB-AB84-4135-9B36-3C38442A55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Diagnóstico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6058E46-5313-D9D4-52A6-E43E8D21B7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59725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16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06370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ada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339259"/>
            <a:ext cx="10515600" cy="83771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11"/>
          </p:nvPr>
        </p:nvSpPr>
        <p:spPr>
          <a:xfrm>
            <a:off x="2882212" y="3681032"/>
            <a:ext cx="6427574" cy="3467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/>
          </p:nvPr>
        </p:nvSpPr>
        <p:spPr>
          <a:xfrm>
            <a:off x="4101379" y="1600590"/>
            <a:ext cx="3989238" cy="5599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83217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1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2">
            <a:extLst>
              <a:ext uri="{FF2B5EF4-FFF2-40B4-BE49-F238E27FC236}">
                <a16:creationId xmlns:a16="http://schemas.microsoft.com/office/drawing/2014/main" id="{06D97B16-7C3C-3DCD-5321-EE541B5CC6EF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12" name="Marcador de texto 13">
            <a:extLst>
              <a:ext uri="{FF2B5EF4-FFF2-40B4-BE49-F238E27FC236}">
                <a16:creationId xmlns:a16="http://schemas.microsoft.com/office/drawing/2014/main" id="{D466892E-21EB-5F17-7709-C5183D8B4B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13036" y="2291313"/>
            <a:ext cx="5279952" cy="227537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lvl="0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4313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 2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2AC17B51-1112-EBA5-7008-B8E53B0FD259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8715E8E8-EBF8-322B-D57B-C8BBB7C86D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149DC9BA-E36E-B480-1DED-19266C0E3A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F454279A-FB41-DDEE-90AD-23A93D6667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87035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3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36A952D6-5185-FE90-173D-9B4238679C1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557442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4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2">
            <a:extLst>
              <a:ext uri="{FF2B5EF4-FFF2-40B4-BE49-F238E27FC236}">
                <a16:creationId xmlns:a16="http://schemas.microsoft.com/office/drawing/2014/main" id="{083C2F68-6964-3C8B-C094-22EBBD96A12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A60D15-3417-47F6-F965-7789E500EE5C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707258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5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12">
            <a:extLst>
              <a:ext uri="{FF2B5EF4-FFF2-40B4-BE49-F238E27FC236}">
                <a16:creationId xmlns:a16="http://schemas.microsoft.com/office/drawing/2014/main" id="{0ACB8943-007C-33E5-CF14-C945CC700A7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6F0B8119-FB90-2490-8112-1D4EEF42EFB3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84961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6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B787F262-AA07-6FC4-4287-B4142226B22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499166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7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0D6255A5-5A3F-5538-429C-DB581F832C27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4DB415EF-E6CF-1D34-E6EB-14DD19F69D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9E79EBB5-6B94-C65B-57BB-B6C49409FD1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DC51C920-4CC8-14E1-3746-F2578D74C8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321297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083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100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8" r:id="rId5"/>
    <p:sldLayoutId id="2147483706" r:id="rId6"/>
    <p:sldLayoutId id="2147483708" r:id="rId7"/>
    <p:sldLayoutId id="2147483719" r:id="rId8"/>
    <p:sldLayoutId id="2147483711" r:id="rId9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g"/><Relationship Id="rId13" Type="http://schemas.openxmlformats.org/officeDocument/2006/relationships/image" Target="../media/image34.jpg"/><Relationship Id="rId18" Type="http://schemas.openxmlformats.org/officeDocument/2006/relationships/image" Target="../media/image3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17" Type="http://schemas.openxmlformats.org/officeDocument/2006/relationships/image" Target="../media/image38.jpg"/><Relationship Id="rId2" Type="http://schemas.openxmlformats.org/officeDocument/2006/relationships/image" Target="../media/image23.jpg"/><Relationship Id="rId16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11" Type="http://schemas.openxmlformats.org/officeDocument/2006/relationships/image" Target="../media/image32.jpg"/><Relationship Id="rId5" Type="http://schemas.openxmlformats.org/officeDocument/2006/relationships/image" Target="../media/image26.jpg"/><Relationship Id="rId15" Type="http://schemas.openxmlformats.org/officeDocument/2006/relationships/image" Target="../media/image36.jpg"/><Relationship Id="rId10" Type="http://schemas.openxmlformats.org/officeDocument/2006/relationships/image" Target="../media/image31.jpg"/><Relationship Id="rId19" Type="http://schemas.openxmlformats.org/officeDocument/2006/relationships/image" Target="../media/image40.png"/><Relationship Id="rId4" Type="http://schemas.openxmlformats.org/officeDocument/2006/relationships/image" Target="../media/image25.png"/><Relationship Id="rId9" Type="http://schemas.openxmlformats.org/officeDocument/2006/relationships/image" Target="../media/image30.jpg"/><Relationship Id="rId14" Type="http://schemas.openxmlformats.org/officeDocument/2006/relationships/image" Target="../media/image3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13" Type="http://schemas.openxmlformats.org/officeDocument/2006/relationships/image" Target="../media/image47.png"/><Relationship Id="rId3" Type="http://schemas.openxmlformats.org/officeDocument/2006/relationships/image" Target="../media/image43.png"/><Relationship Id="rId7" Type="http://schemas.openxmlformats.org/officeDocument/2006/relationships/image" Target="../media/image45.png"/><Relationship Id="rId12" Type="http://schemas.openxmlformats.org/officeDocument/2006/relationships/customXml" Target="../ink/ink7.xml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4.xml"/><Relationship Id="rId11" Type="http://schemas.openxmlformats.org/officeDocument/2006/relationships/image" Target="../media/image46.png"/><Relationship Id="rId5" Type="http://schemas.openxmlformats.org/officeDocument/2006/relationships/image" Target="../media/image44.png"/><Relationship Id="rId15" Type="http://schemas.openxmlformats.org/officeDocument/2006/relationships/image" Target="../media/image48.png"/><Relationship Id="rId10" Type="http://schemas.openxmlformats.org/officeDocument/2006/relationships/customXml" Target="../ink/ink6.xml"/><Relationship Id="rId4" Type="http://schemas.openxmlformats.org/officeDocument/2006/relationships/customXml" Target="../ink/ink3.xml"/><Relationship Id="rId9" Type="http://schemas.openxmlformats.org/officeDocument/2006/relationships/image" Target="../media/image23.png"/><Relationship Id="rId14" Type="http://schemas.openxmlformats.org/officeDocument/2006/relationships/customXml" Target="../ink/ink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customXml" Target="../ink/ink12.xml"/><Relationship Id="rId13" Type="http://schemas.openxmlformats.org/officeDocument/2006/relationships/image" Target="../media/image47.png"/><Relationship Id="rId3" Type="http://schemas.openxmlformats.org/officeDocument/2006/relationships/image" Target="../media/image49.png"/><Relationship Id="rId7" Type="http://schemas.openxmlformats.org/officeDocument/2006/relationships/image" Target="../media/image45.png"/><Relationship Id="rId12" Type="http://schemas.openxmlformats.org/officeDocument/2006/relationships/customXml" Target="../ink/ink14.xml"/><Relationship Id="rId17" Type="http://schemas.openxmlformats.org/officeDocument/2006/relationships/image" Target="../media/image53.png"/><Relationship Id="rId2" Type="http://schemas.openxmlformats.org/officeDocument/2006/relationships/customXml" Target="../ink/ink9.xml"/><Relationship Id="rId16" Type="http://schemas.openxmlformats.org/officeDocument/2006/relationships/customXml" Target="../ink/ink16.xml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11.xml"/><Relationship Id="rId11" Type="http://schemas.openxmlformats.org/officeDocument/2006/relationships/image" Target="../media/image51.png"/><Relationship Id="rId5" Type="http://schemas.openxmlformats.org/officeDocument/2006/relationships/image" Target="../media/image50.png"/><Relationship Id="rId15" Type="http://schemas.openxmlformats.org/officeDocument/2006/relationships/image" Target="../media/image52.png"/><Relationship Id="rId10" Type="http://schemas.openxmlformats.org/officeDocument/2006/relationships/customXml" Target="../ink/ink13.xml"/><Relationship Id="rId4" Type="http://schemas.openxmlformats.org/officeDocument/2006/relationships/customXml" Target="../ink/ink10.xml"/><Relationship Id="rId9" Type="http://schemas.openxmlformats.org/officeDocument/2006/relationships/image" Target="../media/image23.png"/><Relationship Id="rId14" Type="http://schemas.openxmlformats.org/officeDocument/2006/relationships/customXml" Target="../ink/ink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9.png"/><Relationship Id="rId7" Type="http://schemas.openxmlformats.org/officeDocument/2006/relationships/image" Target="../media/image16.png"/><Relationship Id="rId12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11" Type="http://schemas.openxmlformats.org/officeDocument/2006/relationships/image" Target="../media/image20.jpe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9.png"/><Relationship Id="rId7" Type="http://schemas.openxmlformats.org/officeDocument/2006/relationships/image" Target="../media/image16.png"/><Relationship Id="rId12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11" Type="http://schemas.openxmlformats.org/officeDocument/2006/relationships/image" Target="../media/image20.jpe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2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23.png"/><Relationship Id="rId5" Type="http://schemas.openxmlformats.org/officeDocument/2006/relationships/diagramData" Target="../diagrams/data1.xml"/><Relationship Id="rId10" Type="http://schemas.openxmlformats.org/officeDocument/2006/relationships/customXml" Target="../ink/ink1.xml"/><Relationship Id="rId4" Type="http://schemas.openxmlformats.org/officeDocument/2006/relationships/image" Target="../media/image13.png"/><Relationship Id="rId9" Type="http://schemas.microsoft.com/office/2007/relationships/diagramDrawing" Target="../diagrams/drawin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5D52EBC-A0D9-4A17-FD87-E23D4E54B3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263DBA52-A12D-DCEB-2D4F-565E08A2F1E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11277" y="2571136"/>
            <a:ext cx="11366091" cy="2952730"/>
          </a:xfrm>
          <a:prstGeom prst="rect">
            <a:avLst/>
          </a:prstGeom>
        </p:spPr>
        <p:txBody>
          <a:bodyPr lIns="91440" tIns="45720" rIns="91440" bIns="45720" rtlCol="0" anchor="t">
            <a:normAutofit/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b="1" dirty="0">
                <a:latin typeface="Verdana"/>
                <a:ea typeface="Verdana"/>
              </a:rPr>
              <a:t>Desafíos actuales del DESARROLLO PROFESIONAL DOCENTE en la Nueva Educación Pública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b="1" dirty="0">
                <a:latin typeface="Verdana"/>
                <a:ea typeface="Verdana"/>
              </a:rPr>
              <a:t>Experiencia de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s-ES" b="1" dirty="0">
              <a:latin typeface="Verdana"/>
              <a:ea typeface="Verdana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s-E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504DA94-B371-376F-2692-15EE4E465F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9690" y="551220"/>
            <a:ext cx="8052619" cy="1897012"/>
          </a:xfrm>
          <a:prstGeom prst="rect">
            <a:avLst/>
          </a:prstGeom>
        </p:spPr>
      </p:pic>
      <p:sp>
        <p:nvSpPr>
          <p:cNvPr id="11" name="Freeform 10" descr="Logotipo  Descripción generada automáticamente">
            <a:extLst>
              <a:ext uri="{FF2B5EF4-FFF2-40B4-BE49-F238E27FC236}">
                <a16:creationId xmlns:a16="http://schemas.microsoft.com/office/drawing/2014/main" id="{0EEF0E0D-CE9A-4D9E-3C80-A3CC6A189A22}"/>
              </a:ext>
            </a:extLst>
          </p:cNvPr>
          <p:cNvSpPr/>
          <p:nvPr/>
        </p:nvSpPr>
        <p:spPr>
          <a:xfrm>
            <a:off x="1936953" y="2571136"/>
            <a:ext cx="8750709" cy="4562166"/>
          </a:xfrm>
          <a:custGeom>
            <a:avLst/>
            <a:gdLst/>
            <a:ahLst/>
            <a:cxnLst/>
            <a:rect l="l" t="t" r="r" b="b"/>
            <a:pathLst>
              <a:path w="7808664" h="4392374">
                <a:moveTo>
                  <a:pt x="0" y="0"/>
                </a:moveTo>
                <a:lnTo>
                  <a:pt x="7808664" y="0"/>
                </a:lnTo>
                <a:lnTo>
                  <a:pt x="7808664" y="4392374"/>
                </a:lnTo>
                <a:lnTo>
                  <a:pt x="0" y="43923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51407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2F1154-5D58-65FD-6214-2ECE3B4127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4AB6A92D-6B55-3472-129E-5CA00BA4DB4C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294969" y="410629"/>
            <a:ext cx="11710218" cy="595313"/>
          </a:xfrm>
        </p:spPr>
        <p:txBody>
          <a:bodyPr>
            <a:normAutofit fontScale="92500"/>
          </a:bodyPr>
          <a:lstStyle/>
          <a:p>
            <a:r>
              <a:rPr lang="es-CL" sz="2400" dirty="0"/>
              <a:t>Cómo lo ha intentado abordar Barranca el desarrollo profesional docente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683A099-1C91-11F4-1457-A0D84CBA7445}"/>
              </a:ext>
            </a:extLst>
          </p:cNvPr>
          <p:cNvSpPr txBox="1"/>
          <p:nvPr/>
        </p:nvSpPr>
        <p:spPr>
          <a:xfrm>
            <a:off x="519318" y="1005942"/>
            <a:ext cx="1102375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b="1" dirty="0"/>
              <a:t>Mirada sistémica e integral sobre docentes y asistentes de la educación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b="1" dirty="0"/>
              <a:t>Plan Trienal (columna vertebral y flexible)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b="1" dirty="0"/>
              <a:t>Planes Locales de Formación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L" sz="2400" b="1" dirty="0"/>
              <a:t>Integrar una oferta de desarrollo profesional</a:t>
            </a:r>
            <a:r>
              <a:rPr lang="es-CL" sz="2400" dirty="0"/>
              <a:t>: IES</a:t>
            </a:r>
          </a:p>
        </p:txBody>
      </p:sp>
    </p:spTree>
    <p:extLst>
      <p:ext uri="{BB962C8B-B14F-4D97-AF65-F5344CB8AC3E}">
        <p14:creationId xmlns:p14="http://schemas.microsoft.com/office/powerpoint/2010/main" val="3457004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858FE4-71C1-F5C6-861C-FE1D733AD9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object 4">
            <a:extLst>
              <a:ext uri="{FF2B5EF4-FFF2-40B4-BE49-F238E27FC236}">
                <a16:creationId xmlns:a16="http://schemas.microsoft.com/office/drawing/2014/main" id="{61EAAFFA-A05A-6FBD-C390-B6291107757E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06675" y="2312961"/>
            <a:ext cx="1418004" cy="1496478"/>
          </a:xfrm>
          <a:prstGeom prst="rect">
            <a:avLst/>
          </a:prstGeom>
        </p:spPr>
      </p:pic>
      <p:pic>
        <p:nvPicPr>
          <p:cNvPr id="25" name="object 5">
            <a:extLst>
              <a:ext uri="{FF2B5EF4-FFF2-40B4-BE49-F238E27FC236}">
                <a16:creationId xmlns:a16="http://schemas.microsoft.com/office/drawing/2014/main" id="{C56CA138-5AC9-7592-64E8-965F5BBA5C14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491926" y="2509062"/>
            <a:ext cx="2509379" cy="1001877"/>
          </a:xfrm>
          <a:prstGeom prst="rect">
            <a:avLst/>
          </a:prstGeom>
        </p:spPr>
      </p:pic>
      <p:pic>
        <p:nvPicPr>
          <p:cNvPr id="26" name="object 6">
            <a:extLst>
              <a:ext uri="{FF2B5EF4-FFF2-40B4-BE49-F238E27FC236}">
                <a16:creationId xmlns:a16="http://schemas.microsoft.com/office/drawing/2014/main" id="{0090E00B-1DD5-6995-09A7-604530BC8240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048504" y="964062"/>
            <a:ext cx="2901582" cy="878773"/>
          </a:xfrm>
          <a:prstGeom prst="rect">
            <a:avLst/>
          </a:prstGeom>
        </p:spPr>
      </p:pic>
      <p:pic>
        <p:nvPicPr>
          <p:cNvPr id="27" name="object 7">
            <a:extLst>
              <a:ext uri="{FF2B5EF4-FFF2-40B4-BE49-F238E27FC236}">
                <a16:creationId xmlns:a16="http://schemas.microsoft.com/office/drawing/2014/main" id="{985FEE7F-0E72-F56A-DF6E-E7A20F97E04D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249695" y="2297241"/>
            <a:ext cx="1214024" cy="1430279"/>
          </a:xfrm>
          <a:prstGeom prst="rect">
            <a:avLst/>
          </a:prstGeom>
        </p:spPr>
      </p:pic>
      <p:pic>
        <p:nvPicPr>
          <p:cNvPr id="28" name="object 8">
            <a:extLst>
              <a:ext uri="{FF2B5EF4-FFF2-40B4-BE49-F238E27FC236}">
                <a16:creationId xmlns:a16="http://schemas.microsoft.com/office/drawing/2014/main" id="{BDBD8750-9A4E-1792-3FFD-43296452E4C0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63261" y="5236525"/>
            <a:ext cx="2680275" cy="1314825"/>
          </a:xfrm>
          <a:prstGeom prst="rect">
            <a:avLst/>
          </a:prstGeom>
        </p:spPr>
      </p:pic>
      <p:pic>
        <p:nvPicPr>
          <p:cNvPr id="29" name="object 9">
            <a:extLst>
              <a:ext uri="{FF2B5EF4-FFF2-40B4-BE49-F238E27FC236}">
                <a16:creationId xmlns:a16="http://schemas.microsoft.com/office/drawing/2014/main" id="{EBD14783-A829-8002-61EA-995A79518086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526160" y="5466468"/>
            <a:ext cx="2475145" cy="842303"/>
          </a:xfrm>
          <a:prstGeom prst="rect">
            <a:avLst/>
          </a:prstGeom>
        </p:spPr>
      </p:pic>
      <p:pic>
        <p:nvPicPr>
          <p:cNvPr id="30" name="object 10">
            <a:extLst>
              <a:ext uri="{FF2B5EF4-FFF2-40B4-BE49-F238E27FC236}">
                <a16:creationId xmlns:a16="http://schemas.microsoft.com/office/drawing/2014/main" id="{25B075D2-994B-1A63-1033-660C603E2791}"/>
              </a:ext>
            </a:extLst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226718" y="1073781"/>
            <a:ext cx="2331889" cy="749511"/>
          </a:xfrm>
          <a:prstGeom prst="rect">
            <a:avLst/>
          </a:prstGeom>
        </p:spPr>
      </p:pic>
      <p:pic>
        <p:nvPicPr>
          <p:cNvPr id="31" name="object 11">
            <a:extLst>
              <a:ext uri="{FF2B5EF4-FFF2-40B4-BE49-F238E27FC236}">
                <a16:creationId xmlns:a16="http://schemas.microsoft.com/office/drawing/2014/main" id="{B683ED0B-32C9-4332-397A-4114327F56A3}"/>
              </a:ext>
            </a:extLst>
          </p:cNvPr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798419" y="4067581"/>
            <a:ext cx="2223344" cy="1003419"/>
          </a:xfrm>
          <a:prstGeom prst="rect">
            <a:avLst/>
          </a:prstGeom>
        </p:spPr>
      </p:pic>
      <p:pic>
        <p:nvPicPr>
          <p:cNvPr id="32" name="object 12">
            <a:extLst>
              <a:ext uri="{FF2B5EF4-FFF2-40B4-BE49-F238E27FC236}">
                <a16:creationId xmlns:a16="http://schemas.microsoft.com/office/drawing/2014/main" id="{6FA92273-B0B8-8955-8116-A7ADC938DF58}"/>
              </a:ext>
            </a:extLst>
          </p:cNvPr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138752" y="5300828"/>
            <a:ext cx="2331889" cy="1003419"/>
          </a:xfrm>
          <a:prstGeom prst="rect">
            <a:avLst/>
          </a:prstGeom>
        </p:spPr>
      </p:pic>
      <p:pic>
        <p:nvPicPr>
          <p:cNvPr id="33" name="object 13">
            <a:extLst>
              <a:ext uri="{FF2B5EF4-FFF2-40B4-BE49-F238E27FC236}">
                <a16:creationId xmlns:a16="http://schemas.microsoft.com/office/drawing/2014/main" id="{CDE1423D-5462-511A-93F9-7B1926B8B72D}"/>
              </a:ext>
            </a:extLst>
          </p:cNvPr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535299" y="3955129"/>
            <a:ext cx="2579383" cy="1228324"/>
          </a:xfrm>
          <a:prstGeom prst="rect">
            <a:avLst/>
          </a:prstGeom>
        </p:spPr>
      </p:pic>
      <p:pic>
        <p:nvPicPr>
          <p:cNvPr id="34" name="object 14">
            <a:extLst>
              <a:ext uri="{FF2B5EF4-FFF2-40B4-BE49-F238E27FC236}">
                <a16:creationId xmlns:a16="http://schemas.microsoft.com/office/drawing/2014/main" id="{AD62DD9D-0AE8-532E-F22D-646EF85A1EA8}"/>
              </a:ext>
            </a:extLst>
          </p:cNvPr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51501" y="4049490"/>
            <a:ext cx="1732899" cy="1070165"/>
          </a:xfrm>
          <a:prstGeom prst="rect">
            <a:avLst/>
          </a:prstGeom>
        </p:spPr>
      </p:pic>
      <p:pic>
        <p:nvPicPr>
          <p:cNvPr id="35" name="object 15">
            <a:extLst>
              <a:ext uri="{FF2B5EF4-FFF2-40B4-BE49-F238E27FC236}">
                <a16:creationId xmlns:a16="http://schemas.microsoft.com/office/drawing/2014/main" id="{E3ADE481-0C4D-009A-112D-998984E1425F}"/>
              </a:ext>
            </a:extLst>
          </p:cNvPr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718978" y="4115615"/>
            <a:ext cx="2475145" cy="838000"/>
          </a:xfrm>
          <a:prstGeom prst="rect">
            <a:avLst/>
          </a:prstGeom>
        </p:spPr>
      </p:pic>
      <p:pic>
        <p:nvPicPr>
          <p:cNvPr id="36" name="object 16">
            <a:extLst>
              <a:ext uri="{FF2B5EF4-FFF2-40B4-BE49-F238E27FC236}">
                <a16:creationId xmlns:a16="http://schemas.microsoft.com/office/drawing/2014/main" id="{FA524D74-B29C-50B2-1222-1F62E7B0A445}"/>
              </a:ext>
            </a:extLst>
          </p:cNvPr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9693781" y="2501066"/>
            <a:ext cx="2005336" cy="1081889"/>
          </a:xfrm>
          <a:prstGeom prst="rect">
            <a:avLst/>
          </a:prstGeom>
        </p:spPr>
      </p:pic>
      <p:pic>
        <p:nvPicPr>
          <p:cNvPr id="37" name="object 17">
            <a:extLst>
              <a:ext uri="{FF2B5EF4-FFF2-40B4-BE49-F238E27FC236}">
                <a16:creationId xmlns:a16="http://schemas.microsoft.com/office/drawing/2014/main" id="{1B4505E7-D1C4-1039-F50C-BFA83431A331}"/>
              </a:ext>
            </a:extLst>
          </p:cNvPr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9733935" y="870713"/>
            <a:ext cx="2123811" cy="1101385"/>
          </a:xfrm>
          <a:prstGeom prst="rect">
            <a:avLst/>
          </a:prstGeom>
        </p:spPr>
      </p:pic>
      <p:pic>
        <p:nvPicPr>
          <p:cNvPr id="39" name="object 19">
            <a:extLst>
              <a:ext uri="{FF2B5EF4-FFF2-40B4-BE49-F238E27FC236}">
                <a16:creationId xmlns:a16="http://schemas.microsoft.com/office/drawing/2014/main" id="{A89FD5C4-3AF6-5DF0-6603-787CCA242E48}"/>
              </a:ext>
            </a:extLst>
          </p:cNvPr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6283929" y="5329142"/>
            <a:ext cx="2572199" cy="946792"/>
          </a:xfrm>
          <a:prstGeom prst="rect">
            <a:avLst/>
          </a:prstGeom>
        </p:spPr>
      </p:pic>
      <p:pic>
        <p:nvPicPr>
          <p:cNvPr id="40" name="object 20">
            <a:extLst>
              <a:ext uri="{FF2B5EF4-FFF2-40B4-BE49-F238E27FC236}">
                <a16:creationId xmlns:a16="http://schemas.microsoft.com/office/drawing/2014/main" id="{53BBB867-C952-9E1C-CA10-254F8655F2C9}"/>
              </a:ext>
            </a:extLst>
          </p:cNvPr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582996" y="2620418"/>
            <a:ext cx="2660540" cy="780751"/>
          </a:xfrm>
          <a:prstGeom prst="rect">
            <a:avLst/>
          </a:prstGeom>
        </p:spPr>
      </p:pic>
      <p:pic>
        <p:nvPicPr>
          <p:cNvPr id="41" name="object 21">
            <a:extLst>
              <a:ext uri="{FF2B5EF4-FFF2-40B4-BE49-F238E27FC236}">
                <a16:creationId xmlns:a16="http://schemas.microsoft.com/office/drawing/2014/main" id="{B55A661C-BFE1-5B7C-BC93-4D4DC50A25EB}"/>
              </a:ext>
            </a:extLst>
          </p:cNvPr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5091129" y="902509"/>
            <a:ext cx="1827145" cy="1001877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E453C0A2-E4DD-57F1-212D-0C1B2A3AEF47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63261" y="602929"/>
            <a:ext cx="1356530" cy="13691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24917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267530-6C6A-EACA-543E-C411FC41DF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A369CADD-B739-DA84-3624-F9A104E86024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294969" y="410629"/>
            <a:ext cx="11710218" cy="595313"/>
          </a:xfrm>
        </p:spPr>
        <p:txBody>
          <a:bodyPr>
            <a:normAutofit fontScale="92500"/>
          </a:bodyPr>
          <a:lstStyle/>
          <a:p>
            <a:r>
              <a:rPr lang="es-CL" sz="2400" dirty="0"/>
              <a:t>Cómo lo ha intentado abordar Barranca el desarrollo profesional docente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2DF5DE0-E5EC-ECD9-79BC-361F5D9C6D5D}"/>
              </a:ext>
            </a:extLst>
          </p:cNvPr>
          <p:cNvSpPr txBox="1"/>
          <p:nvPr/>
        </p:nvSpPr>
        <p:spPr>
          <a:xfrm>
            <a:off x="519318" y="1005942"/>
            <a:ext cx="1102375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b="1" dirty="0"/>
              <a:t>Mirada sistémica e integral sobre docentes y asistentes de la educación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b="1" dirty="0"/>
              <a:t>Plan Trienal (columna vertebral y flexible)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b="1" dirty="0"/>
              <a:t>Planes Locales de Formación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L" sz="2400" b="1" dirty="0"/>
              <a:t>Integrar una oferta de desarrollo profesional</a:t>
            </a:r>
            <a:r>
              <a:rPr lang="es-CL" sz="2400" dirty="0"/>
              <a:t>: 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L" sz="2400" b="1" dirty="0"/>
              <a:t>Redes de desarrollo profesional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L" sz="2400" b="1" dirty="0"/>
              <a:t>Mentorías</a:t>
            </a:r>
            <a:r>
              <a:rPr lang="es-CL" sz="2400" dirty="0"/>
              <a:t> (acompañamiento al aula y retroalimentación efectiva)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L" sz="2400" b="1" dirty="0"/>
              <a:t>Gestión de conocimiento situado para transferir al aula. </a:t>
            </a:r>
          </a:p>
        </p:txBody>
      </p:sp>
    </p:spTree>
    <p:extLst>
      <p:ext uri="{BB962C8B-B14F-4D97-AF65-F5344CB8AC3E}">
        <p14:creationId xmlns:p14="http://schemas.microsoft.com/office/powerpoint/2010/main" val="1800551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72EF67-6403-2A92-03D3-F322B3DD07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D97D32E4-1642-A6E7-DA1F-FC791291E6B9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294969" y="410629"/>
            <a:ext cx="11710218" cy="595313"/>
          </a:xfrm>
        </p:spPr>
        <p:txBody>
          <a:bodyPr>
            <a:normAutofit fontScale="92500"/>
          </a:bodyPr>
          <a:lstStyle/>
          <a:p>
            <a:r>
              <a:rPr lang="es-CL" sz="2400" u="sng" dirty="0"/>
              <a:t>Cómo lo ha intentado abordar Barranca el desarrollo profesional docente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BF611B5-A077-E921-6236-5496D5BF4157}"/>
              </a:ext>
            </a:extLst>
          </p:cNvPr>
          <p:cNvSpPr txBox="1"/>
          <p:nvPr/>
        </p:nvSpPr>
        <p:spPr>
          <a:xfrm>
            <a:off x="450493" y="766732"/>
            <a:ext cx="1102375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dirty="0"/>
              <a:t>Tener una </a:t>
            </a:r>
            <a:r>
              <a:rPr lang="es-CL" sz="2400" b="1" dirty="0"/>
              <a:t>mirada sistémica e integral </a:t>
            </a:r>
            <a:r>
              <a:rPr lang="es-CL" sz="2400" dirty="0"/>
              <a:t>del desarrollo profesional centrado en el alumno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2400" dirty="0"/>
          </a:p>
          <a:p>
            <a:r>
              <a:rPr lang="es-CL" sz="2400" dirty="0"/>
              <a:t>	Diagnóstico del territorio en su conjunto: </a:t>
            </a:r>
            <a:r>
              <a:rPr lang="es-CL" sz="2400" b="1" dirty="0"/>
              <a:t>76 EE</a:t>
            </a:r>
            <a:r>
              <a:rPr lang="es-CL" sz="2400" dirty="0"/>
              <a:t>, </a:t>
            </a:r>
            <a:r>
              <a:rPr lang="es-CL" sz="2400" b="1" dirty="0"/>
              <a:t>docentes</a:t>
            </a:r>
            <a:r>
              <a:rPr lang="es-CL" sz="2400" dirty="0"/>
              <a:t> y</a:t>
            </a:r>
            <a:r>
              <a:rPr lang="es-CL" sz="2400" b="1" dirty="0"/>
              <a:t> asistentes 	de la educación</a:t>
            </a:r>
            <a:r>
              <a:rPr lang="es-CL" sz="2400" dirty="0"/>
              <a:t>. Profundizar en la evaluación de competencias.</a:t>
            </a:r>
          </a:p>
          <a:p>
            <a:endParaRPr lang="es-C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L" sz="2400" dirty="0"/>
              <a:t>Elaboración de un </a:t>
            </a:r>
            <a:r>
              <a:rPr lang="es-CL" sz="2400" b="1" dirty="0"/>
              <a:t>Planes de Desarrollo Profesional Docente Trienal </a:t>
            </a:r>
            <a:r>
              <a:rPr lang="es-CL" sz="2400" dirty="0"/>
              <a:t>para el territorio que sea columna vertebral del proceso y oriente mejor los esfuerzos  (flexibilidad para las contingencias y alineamiento con las políticas y programas ministeriales)</a:t>
            </a:r>
          </a:p>
          <a:p>
            <a:endParaRPr lang="es-C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L" sz="2400" dirty="0"/>
              <a:t>Apoyo a la elaboración de los </a:t>
            </a:r>
            <a:r>
              <a:rPr lang="es-CL" sz="2400" b="1" dirty="0"/>
              <a:t>Planes Locales de Formación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L" sz="2400" b="1" dirty="0"/>
              <a:t>Integrar una oferta de desarrollo profesional</a:t>
            </a:r>
            <a:r>
              <a:rPr lang="es-CL" sz="2400" dirty="0"/>
              <a:t>: IES, redes de desarrollo profesional, mentorías y gestión de conocimiento situado para transferir al aula.  </a:t>
            </a:r>
          </a:p>
        </p:txBody>
      </p:sp>
    </p:spTree>
    <p:extLst>
      <p:ext uri="{BB962C8B-B14F-4D97-AF65-F5344CB8AC3E}">
        <p14:creationId xmlns:p14="http://schemas.microsoft.com/office/powerpoint/2010/main" val="33207998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68911E-EAA9-F674-DC05-5A2B1AA6EF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BE67EC97-E4AF-8739-AF4A-63E497FA3D8B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294969" y="410629"/>
            <a:ext cx="11710218" cy="595313"/>
          </a:xfrm>
        </p:spPr>
        <p:txBody>
          <a:bodyPr>
            <a:normAutofit fontScale="92500"/>
          </a:bodyPr>
          <a:lstStyle/>
          <a:p>
            <a:r>
              <a:rPr lang="es-CL" sz="2400" u="sng" dirty="0"/>
              <a:t>Cómo lo ha intentado abordar Barranca el desarrollo profesional docente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C744264-F064-DFE1-E9FF-1748B319769F}"/>
              </a:ext>
            </a:extLst>
          </p:cNvPr>
          <p:cNvSpPr txBox="1"/>
          <p:nvPr/>
        </p:nvSpPr>
        <p:spPr>
          <a:xfrm>
            <a:off x="450493" y="766732"/>
            <a:ext cx="110237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L" sz="2400" dirty="0"/>
              <a:t>Acompañamiento técnico e intencionado al </a:t>
            </a:r>
            <a:r>
              <a:rPr lang="es-CL" sz="2400" b="1" dirty="0"/>
              <a:t>Programa ADECO </a:t>
            </a:r>
            <a:r>
              <a:rPr lang="es-CL" sz="2400" dirty="0"/>
              <a:t>para equipos directivos.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L" sz="2400" b="1" dirty="0"/>
              <a:t>Impulsar desarrollo de la Carrera Docente </a:t>
            </a:r>
            <a:r>
              <a:rPr lang="es-CL" sz="2400" dirty="0"/>
              <a:t>y progreso de tramos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L" sz="2400" dirty="0"/>
          </a:p>
        </p:txBody>
      </p:sp>
    </p:spTree>
    <p:extLst>
      <p:ext uri="{BB962C8B-B14F-4D97-AF65-F5344CB8AC3E}">
        <p14:creationId xmlns:p14="http://schemas.microsoft.com/office/powerpoint/2010/main" val="16891883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8CC252-EA54-EEB7-EC9C-95BA4C1008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BC8BA058-407A-E141-331B-B70FA23602E5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400675" y="200504"/>
            <a:ext cx="11038887" cy="596123"/>
          </a:xfrm>
        </p:spPr>
        <p:txBody>
          <a:bodyPr>
            <a:normAutofit/>
          </a:bodyPr>
          <a:lstStyle/>
          <a:p>
            <a:pPr algn="ctr"/>
            <a:r>
              <a:rPr lang="es-ES" dirty="0"/>
              <a:t>Resultados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74222C8-C3AC-FF08-C909-853EB73B9760}"/>
              </a:ext>
            </a:extLst>
          </p:cNvPr>
          <p:cNvSpPr txBox="1"/>
          <p:nvPr/>
        </p:nvSpPr>
        <p:spPr>
          <a:xfrm>
            <a:off x="400675" y="391228"/>
            <a:ext cx="11508296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800" b="1" u="sng" dirty="0"/>
              <a:t>Hallazgos</a:t>
            </a:r>
          </a:p>
          <a:p>
            <a:endParaRPr lang="es-CL" sz="2800" b="1" u="sng" dirty="0"/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s-CL" sz="2800" b="1" dirty="0"/>
              <a:t>Profesionales de la educación perciben que no han logrado cubrir sus déficit antes los desafíos post pandémicos</a:t>
            </a:r>
          </a:p>
        </p:txBody>
      </p:sp>
    </p:spTree>
    <p:extLst>
      <p:ext uri="{BB962C8B-B14F-4D97-AF65-F5344CB8AC3E}">
        <p14:creationId xmlns:p14="http://schemas.microsoft.com/office/powerpoint/2010/main" val="15594021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A08333-11C5-7D99-97BB-83409D530B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89EBC26-D7DA-3FC8-018F-F92AA106C1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3097" y="1445341"/>
            <a:ext cx="7181997" cy="4851125"/>
          </a:xfrm>
          <a:prstGeom prst="rect">
            <a:avLst/>
          </a:prstGeom>
          <a:solidFill>
            <a:schemeClr val="accent4"/>
          </a:solidFill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40353FA5-F899-D677-7F0E-5F22D4C41D4D}"/>
              </a:ext>
            </a:extLst>
          </p:cNvPr>
          <p:cNvSpPr txBox="1"/>
          <p:nvPr/>
        </p:nvSpPr>
        <p:spPr>
          <a:xfrm>
            <a:off x="934064" y="457719"/>
            <a:ext cx="101173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dirty="0"/>
              <a:t>% Docentes que reportan sentirse bastante o muy preparados en las dimensiones que se indican, a partir de su educación formal </a:t>
            </a:r>
            <a:r>
              <a:rPr lang="es-CL" sz="1400" i="1" dirty="0"/>
              <a:t>(Elaboración Centro de Estudios Mineduc a partir de la </a:t>
            </a:r>
            <a:r>
              <a:rPr lang="es-CL" sz="1400" b="1" i="1" dirty="0"/>
              <a:t>Encuesta Internacional TALIS Escolar 2024</a:t>
            </a:r>
            <a:r>
              <a:rPr lang="es-CL" sz="1400" i="1" dirty="0"/>
              <a:t>)                              </a:t>
            </a:r>
            <a:endParaRPr lang="es-CL" i="1" dirty="0"/>
          </a:p>
        </p:txBody>
      </p:sp>
    </p:spTree>
    <p:extLst>
      <p:ext uri="{BB962C8B-B14F-4D97-AF65-F5344CB8AC3E}">
        <p14:creationId xmlns:p14="http://schemas.microsoft.com/office/powerpoint/2010/main" val="13892205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D3F18B-DE20-8242-86F9-0A579D7DF2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4C97F215-3930-6CF1-948E-5548FFD21D1A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400675" y="200504"/>
            <a:ext cx="11038887" cy="596123"/>
          </a:xfrm>
        </p:spPr>
        <p:txBody>
          <a:bodyPr>
            <a:normAutofit/>
          </a:bodyPr>
          <a:lstStyle/>
          <a:p>
            <a:pPr algn="ctr"/>
            <a:r>
              <a:rPr lang="es-ES" dirty="0"/>
              <a:t>Resultados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1752976-B1D7-9D8E-156D-4DEC08654981}"/>
              </a:ext>
            </a:extLst>
          </p:cNvPr>
          <p:cNvSpPr txBox="1"/>
          <p:nvPr/>
        </p:nvSpPr>
        <p:spPr>
          <a:xfrm>
            <a:off x="400675" y="391228"/>
            <a:ext cx="11508296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800" b="1" u="sng" dirty="0"/>
              <a:t>Hallazgos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s-CL" sz="2400" b="1" dirty="0"/>
              <a:t>Profesionales de la educación perciben que no han logrado cubrir sus déficit antes los desafíos post pandémicos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s-CL" sz="2400" b="1" dirty="0"/>
              <a:t>Tensión entre teoría y praxis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s-CL" sz="2400" b="1" dirty="0"/>
              <a:t>Áreas críticas: convivencia escolar, salud mental, estudiantes con NEE, didáctica.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s-CL" sz="2400" b="1" dirty="0"/>
              <a:t>El acompañamiento al aula no va del todo unida a una retroalimentación adecuada y efectiva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s-CL" sz="2400" b="1" dirty="0"/>
              <a:t>Dificultades  extensión, lugares y horario de las formaciones. Asistencia irregular y deserción temprana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s-CL" sz="2400" b="1" dirty="0"/>
              <a:t>El que hacer del acto educativo es multifactorial y. Muchas veces </a:t>
            </a:r>
            <a:r>
              <a:rPr lang="es-CL" sz="2400" b="1" u="sng" dirty="0"/>
              <a:t>pensamos que el trabajo docente es deficiente</a:t>
            </a:r>
            <a:r>
              <a:rPr lang="es-CL" sz="2400" b="1" dirty="0"/>
              <a:t>, cuando </a:t>
            </a:r>
            <a:r>
              <a:rPr lang="es-CL" sz="2400" b="1" u="sng" dirty="0"/>
              <a:t>más bien puede ser insuficiente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s-CL" sz="2400" b="1" dirty="0"/>
              <a:t>El abordaje del proceso educativo debe ser integral: sistémico en formación junto con dotarlo de herramientas y recursos, condiciones de infraestructura adecuada, etc.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s-CL" sz="1600" b="1" dirty="0"/>
          </a:p>
        </p:txBody>
      </p:sp>
    </p:spTree>
    <p:extLst>
      <p:ext uri="{BB962C8B-B14F-4D97-AF65-F5344CB8AC3E}">
        <p14:creationId xmlns:p14="http://schemas.microsoft.com/office/powerpoint/2010/main" val="18475524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5F93B0-EEE6-6C05-1ECE-AE81945352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E2019DB4-5B27-7BC1-DADF-2A55B1F33C1A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400675" y="200504"/>
            <a:ext cx="11038887" cy="596123"/>
          </a:xfrm>
        </p:spPr>
        <p:txBody>
          <a:bodyPr>
            <a:normAutofit/>
          </a:bodyPr>
          <a:lstStyle/>
          <a:p>
            <a:pPr algn="ctr"/>
            <a:r>
              <a:rPr lang="es-ES" dirty="0"/>
              <a:t>Resultados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A4FCAB4-ACD3-3910-F9E9-F4646B6965E9}"/>
              </a:ext>
            </a:extLst>
          </p:cNvPr>
          <p:cNvSpPr txBox="1"/>
          <p:nvPr/>
        </p:nvSpPr>
        <p:spPr>
          <a:xfrm>
            <a:off x="400675" y="665999"/>
            <a:ext cx="1131235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u="sng" dirty="0"/>
              <a:t>Orientaciones futuras</a:t>
            </a:r>
          </a:p>
          <a:p>
            <a:endParaRPr lang="es-CL" sz="2400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b="1" dirty="0"/>
              <a:t>Potenciar más el liderazgo directivo y en el aula.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b="1" dirty="0"/>
              <a:t>Mejores retroalimentaciones y seguir aumentando la cobertura de acompañamiento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b="1" dirty="0"/>
              <a:t>Potenciar el modelo de formación a través de Clínicas Pedagógicas (requiere potenciar las redes de asignatura)</a:t>
            </a:r>
          </a:p>
          <a:p>
            <a:endParaRPr lang="es-CL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b="1" dirty="0"/>
              <a:t>Aprender más del Liceo Experimental CEP-CAREN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b="1" dirty="0"/>
              <a:t>Articular mejor Plan Trienal y los Planes de Formación Local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b="1" dirty="0"/>
              <a:t>Integrar otros aspectos de una educación integral como factores que potencien la el desarrollo profesional docente: recursos, cuidado y bienestar, </a:t>
            </a:r>
            <a:r>
              <a:rPr lang="es-CL" sz="2400" b="1" dirty="0" err="1"/>
              <a:t>infraestrcutura</a:t>
            </a:r>
            <a:endParaRPr lang="es-CL" sz="2600" b="1" dirty="0"/>
          </a:p>
        </p:txBody>
      </p:sp>
    </p:spTree>
    <p:extLst>
      <p:ext uri="{BB962C8B-B14F-4D97-AF65-F5344CB8AC3E}">
        <p14:creationId xmlns:p14="http://schemas.microsoft.com/office/powerpoint/2010/main" val="7506713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5CEB54-0DCA-810E-9C9D-4577741C75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B3AA338C-6365-677A-2BC5-027DE3B4954E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400675" y="200504"/>
            <a:ext cx="11038887" cy="596123"/>
          </a:xfrm>
        </p:spPr>
        <p:txBody>
          <a:bodyPr>
            <a:normAutofit/>
          </a:bodyPr>
          <a:lstStyle/>
          <a:p>
            <a:pPr algn="ctr"/>
            <a:r>
              <a:rPr lang="es-ES" dirty="0"/>
              <a:t>Resultados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4F4B6F6-021E-F9D8-B2C2-183689638393}"/>
              </a:ext>
            </a:extLst>
          </p:cNvPr>
          <p:cNvSpPr txBox="1"/>
          <p:nvPr/>
        </p:nvSpPr>
        <p:spPr>
          <a:xfrm>
            <a:off x="400675" y="665999"/>
            <a:ext cx="11312354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u="sng" dirty="0"/>
              <a:t>Orientaciones futuras</a:t>
            </a:r>
          </a:p>
          <a:p>
            <a:endParaRPr lang="es-CL" sz="2400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b="1" dirty="0"/>
              <a:t>Potenciar más el liderazgo directivo y en el aula.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b="1" dirty="0"/>
              <a:t>Mejores retroalimentaciones y seguir aumentando la cobertura de acompañamiento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b="1" dirty="0"/>
              <a:t>Potenciar el modelo de formación a través de Clínicas Pedagógicas (requiere potenciar las redes de asignatura)</a:t>
            </a:r>
          </a:p>
          <a:p>
            <a:endParaRPr lang="es-CL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b="1" dirty="0"/>
              <a:t>Aprender más del Liceo Experimental CEP-CAREN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b="1" dirty="0"/>
              <a:t>Articular mejor Plan Trienal y Planes de Formación Local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2600" b="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4E5408C-AE2B-58EC-5F55-660ED32C1A58}"/>
              </a:ext>
            </a:extLst>
          </p:cNvPr>
          <p:cNvSpPr txBox="1"/>
          <p:nvPr/>
        </p:nvSpPr>
        <p:spPr>
          <a:xfrm>
            <a:off x="400674" y="5259862"/>
            <a:ext cx="109359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b="1" u="sng" dirty="0"/>
              <a:t>Escuela de Desarrollo y Formación Profesional</a:t>
            </a:r>
            <a:r>
              <a:rPr lang="es-CL" sz="2400" b="1" dirty="0"/>
              <a:t> con dedicación exclusiva.</a:t>
            </a:r>
          </a:p>
        </p:txBody>
      </p:sp>
    </p:spTree>
    <p:extLst>
      <p:ext uri="{BB962C8B-B14F-4D97-AF65-F5344CB8AC3E}">
        <p14:creationId xmlns:p14="http://schemas.microsoft.com/office/powerpoint/2010/main" val="1885279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ADF413-C48E-E635-3455-F14F01B2E6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adroTexto 13">
            <a:extLst>
              <a:ext uri="{FF2B5EF4-FFF2-40B4-BE49-F238E27FC236}">
                <a16:creationId xmlns:a16="http://schemas.microsoft.com/office/drawing/2014/main" id="{13A94C28-EBAC-9068-4F66-C7DFE0CD9596}"/>
              </a:ext>
            </a:extLst>
          </p:cNvPr>
          <p:cNvSpPr txBox="1"/>
          <p:nvPr/>
        </p:nvSpPr>
        <p:spPr>
          <a:xfrm>
            <a:off x="1150374" y="324664"/>
            <a:ext cx="9891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800" b="1" dirty="0"/>
              <a:t>PARA QUÉ ELDESARROLLO PROFESIONAL DOCENTE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BE220C28-D8AE-7320-8533-7FDA1909F4B3}"/>
              </a:ext>
            </a:extLst>
          </p:cNvPr>
          <p:cNvSpPr txBox="1"/>
          <p:nvPr/>
        </p:nvSpPr>
        <p:spPr>
          <a:xfrm>
            <a:off x="1582282" y="-18678"/>
            <a:ext cx="112087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6600" dirty="0"/>
              <a:t>¿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DCB4AE3B-EB2E-9CF9-92FF-1AA72694C6A0}"/>
              </a:ext>
            </a:extLst>
          </p:cNvPr>
          <p:cNvSpPr txBox="1"/>
          <p:nvPr/>
        </p:nvSpPr>
        <p:spPr>
          <a:xfrm>
            <a:off x="9488841" y="32276"/>
            <a:ext cx="112087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6600" dirty="0"/>
              <a:t>?</a:t>
            </a:r>
          </a:p>
        </p:txBody>
      </p:sp>
      <p:pic>
        <p:nvPicPr>
          <p:cNvPr id="2" name="object 9">
            <a:extLst>
              <a:ext uri="{FF2B5EF4-FFF2-40B4-BE49-F238E27FC236}">
                <a16:creationId xmlns:a16="http://schemas.microsoft.com/office/drawing/2014/main" id="{8D4B337C-2CE4-D358-7C62-6A0E03581371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64642" y="1177538"/>
            <a:ext cx="3555074" cy="2421068"/>
          </a:xfrm>
          <a:prstGeom prst="rect">
            <a:avLst/>
          </a:prstGeom>
          <a:ln w="41275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9672926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B59BA9-3206-435D-7AB0-EF906BEEC2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66E27E03-191B-8B9E-7DF4-9E5CC93C1DDE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314868" y="281706"/>
            <a:ext cx="11038887" cy="596123"/>
          </a:xfrm>
        </p:spPr>
        <p:txBody>
          <a:bodyPr>
            <a:normAutofit/>
          </a:bodyPr>
          <a:lstStyle/>
          <a:p>
            <a:pPr algn="ctr"/>
            <a:r>
              <a:rPr lang="es-ES" dirty="0">
                <a:solidFill>
                  <a:srgbClr val="7030A0"/>
                </a:solidFill>
              </a:rPr>
              <a:t>CONCLUSIÓN 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4ECFCD75-81C9-1796-2C92-2FAF89E68108}"/>
              </a:ext>
            </a:extLst>
          </p:cNvPr>
          <p:cNvSpPr/>
          <p:nvPr/>
        </p:nvSpPr>
        <p:spPr>
          <a:xfrm>
            <a:off x="7270432" y="673976"/>
            <a:ext cx="2255546" cy="2160359"/>
          </a:xfrm>
          <a:prstGeom prst="ellipse">
            <a:avLst/>
          </a:prstGeom>
          <a:noFill/>
          <a:ln w="22225">
            <a:solidFill>
              <a:srgbClr val="E7343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2A508778-7BFD-3CCA-C974-2696970419F9}"/>
              </a:ext>
            </a:extLst>
          </p:cNvPr>
          <p:cNvSpPr/>
          <p:nvPr/>
        </p:nvSpPr>
        <p:spPr>
          <a:xfrm>
            <a:off x="7013643" y="1303050"/>
            <a:ext cx="2255546" cy="2160359"/>
          </a:xfrm>
          <a:prstGeom prst="ellipse">
            <a:avLst/>
          </a:prstGeom>
          <a:noFill/>
          <a:ln w="22225">
            <a:solidFill>
              <a:srgbClr val="E7343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96D0863E-2407-8859-1CA7-2088CBC1F2D8}"/>
              </a:ext>
            </a:extLst>
          </p:cNvPr>
          <p:cNvSpPr/>
          <p:nvPr/>
        </p:nvSpPr>
        <p:spPr>
          <a:xfrm>
            <a:off x="6819458" y="1804410"/>
            <a:ext cx="2449731" cy="2364467"/>
          </a:xfrm>
          <a:prstGeom prst="ellipse">
            <a:avLst/>
          </a:prstGeom>
          <a:noFill/>
          <a:ln w="22225">
            <a:solidFill>
              <a:srgbClr val="E7343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21C5C742-AD82-9851-3095-D8005851A2DD}"/>
              </a:ext>
            </a:extLst>
          </p:cNvPr>
          <p:cNvSpPr/>
          <p:nvPr/>
        </p:nvSpPr>
        <p:spPr>
          <a:xfrm>
            <a:off x="8733043" y="710530"/>
            <a:ext cx="2255546" cy="2160359"/>
          </a:xfrm>
          <a:prstGeom prst="ellipse">
            <a:avLst/>
          </a:prstGeom>
          <a:noFill/>
          <a:ln w="22225">
            <a:solidFill>
              <a:srgbClr val="E7343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652F22E7-5FD4-D677-0676-B185E5BD9A8E}"/>
              </a:ext>
            </a:extLst>
          </p:cNvPr>
          <p:cNvSpPr/>
          <p:nvPr/>
        </p:nvSpPr>
        <p:spPr>
          <a:xfrm>
            <a:off x="8044323" y="2473324"/>
            <a:ext cx="2255546" cy="2160359"/>
          </a:xfrm>
          <a:prstGeom prst="ellipse">
            <a:avLst/>
          </a:prstGeom>
          <a:noFill/>
          <a:ln w="22225">
            <a:solidFill>
              <a:srgbClr val="E7343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504B8CEC-28D4-3B6C-A029-435149BB95A9}"/>
              </a:ext>
            </a:extLst>
          </p:cNvPr>
          <p:cNvSpPr/>
          <p:nvPr/>
        </p:nvSpPr>
        <p:spPr>
          <a:xfrm>
            <a:off x="8958530" y="1339604"/>
            <a:ext cx="2255546" cy="2160359"/>
          </a:xfrm>
          <a:prstGeom prst="ellipse">
            <a:avLst/>
          </a:prstGeom>
          <a:noFill/>
          <a:ln w="22225">
            <a:solidFill>
              <a:srgbClr val="E7343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74E7DE93-4F4A-A4AF-A3B0-EA5668F5F66C}"/>
              </a:ext>
            </a:extLst>
          </p:cNvPr>
          <p:cNvSpPr/>
          <p:nvPr/>
        </p:nvSpPr>
        <p:spPr>
          <a:xfrm>
            <a:off x="8904024" y="1804410"/>
            <a:ext cx="2449731" cy="2364467"/>
          </a:xfrm>
          <a:prstGeom prst="ellipse">
            <a:avLst/>
          </a:prstGeom>
          <a:noFill/>
          <a:ln w="22225">
            <a:solidFill>
              <a:srgbClr val="E7343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2A5FE437-2B3B-6141-B9D1-E7FBA20FD448}"/>
              </a:ext>
            </a:extLst>
          </p:cNvPr>
          <p:cNvSpPr txBox="1"/>
          <p:nvPr/>
        </p:nvSpPr>
        <p:spPr>
          <a:xfrm>
            <a:off x="8323280" y="4151607"/>
            <a:ext cx="3506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dirty="0">
                <a:solidFill>
                  <a:schemeClr val="accent5">
                    <a:lumMod val="75000"/>
                  </a:schemeClr>
                </a:solidFill>
              </a:rPr>
              <a:t>Perfil esperado del estudiante</a:t>
            </a:r>
            <a:endParaRPr lang="es-CL" sz="2000" i="1" dirty="0">
              <a:solidFill>
                <a:srgbClr val="002060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A07815C-9A66-449B-FA60-1D4BB2F9B54E}"/>
              </a:ext>
            </a:extLst>
          </p:cNvPr>
          <p:cNvSpPr txBox="1"/>
          <p:nvPr/>
        </p:nvSpPr>
        <p:spPr>
          <a:xfrm>
            <a:off x="6600093" y="679167"/>
            <a:ext cx="21056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800" dirty="0">
                <a:solidFill>
                  <a:schemeClr val="accent5">
                    <a:lumMod val="75000"/>
                  </a:schemeClr>
                </a:solidFill>
              </a:rPr>
              <a:t>Nuevas formas de aprendizajes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95CAF473-2EA6-C3B1-8E63-019CB8F641F4}"/>
              </a:ext>
            </a:extLst>
          </p:cNvPr>
          <p:cNvSpPr txBox="1"/>
          <p:nvPr/>
        </p:nvSpPr>
        <p:spPr>
          <a:xfrm>
            <a:off x="9532123" y="696303"/>
            <a:ext cx="273779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800" dirty="0">
                <a:solidFill>
                  <a:schemeClr val="accent5">
                    <a:lumMod val="75000"/>
                  </a:schemeClr>
                </a:solidFill>
              </a:rPr>
              <a:t>Diversidad y condiciones de origen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29865944-501F-22DD-113F-22497FDF2EF9}"/>
              </a:ext>
            </a:extLst>
          </p:cNvPr>
          <p:cNvSpPr txBox="1"/>
          <p:nvPr/>
        </p:nvSpPr>
        <p:spPr>
          <a:xfrm>
            <a:off x="5444718" y="1734194"/>
            <a:ext cx="264580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1800" dirty="0">
                <a:solidFill>
                  <a:schemeClr val="accent5">
                    <a:lumMod val="75000"/>
                  </a:schemeClr>
                </a:solidFill>
              </a:rPr>
              <a:t>Desarrollo de habilidades personales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8DCA4B5B-8AD2-FBE8-F2BA-2EAA27868449}"/>
              </a:ext>
            </a:extLst>
          </p:cNvPr>
          <p:cNvSpPr txBox="1"/>
          <p:nvPr/>
        </p:nvSpPr>
        <p:spPr>
          <a:xfrm>
            <a:off x="5823284" y="3226605"/>
            <a:ext cx="2565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800" dirty="0">
                <a:solidFill>
                  <a:schemeClr val="accent5">
                    <a:lumMod val="75000"/>
                  </a:schemeClr>
                </a:solidFill>
              </a:rPr>
              <a:t>Aprendizajes visibles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A6BACBA6-BB25-6CD7-D31D-533AD0FB39E2}"/>
              </a:ext>
            </a:extLst>
          </p:cNvPr>
          <p:cNvSpPr txBox="1"/>
          <p:nvPr/>
        </p:nvSpPr>
        <p:spPr>
          <a:xfrm>
            <a:off x="10022961" y="2260182"/>
            <a:ext cx="22393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800" dirty="0">
                <a:solidFill>
                  <a:schemeClr val="accent5">
                    <a:lumMod val="75000"/>
                  </a:schemeClr>
                </a:solidFill>
              </a:rPr>
              <a:t>Desarrollo Integral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2B74AFFA-21D6-5B03-E8ED-40C1C0B6AE51}"/>
              </a:ext>
            </a:extLst>
          </p:cNvPr>
          <p:cNvSpPr txBox="1"/>
          <p:nvPr/>
        </p:nvSpPr>
        <p:spPr>
          <a:xfrm>
            <a:off x="10571162" y="3324754"/>
            <a:ext cx="23551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800" dirty="0">
                <a:solidFill>
                  <a:schemeClr val="accent5">
                    <a:lumMod val="75000"/>
                  </a:schemeClr>
                </a:solidFill>
              </a:rPr>
              <a:t>Bienestar socioemocional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9" name="Entrada de lápiz 38">
                <a:extLst>
                  <a:ext uri="{FF2B5EF4-FFF2-40B4-BE49-F238E27FC236}">
                    <a16:creationId xmlns:a16="http://schemas.microsoft.com/office/drawing/2014/main" id="{8551B673-C836-A3DE-F59F-981597C82AD8}"/>
                  </a:ext>
                </a:extLst>
              </p14:cNvPr>
              <p14:cNvContentPartPr/>
              <p14:nvPr/>
            </p14:nvContentPartPr>
            <p14:xfrm>
              <a:off x="9092960" y="2499080"/>
              <a:ext cx="360" cy="27720"/>
            </p14:xfrm>
          </p:contentPart>
        </mc:Choice>
        <mc:Fallback xmlns="">
          <p:pic>
            <p:nvPicPr>
              <p:cNvPr id="39" name="Entrada de lápiz 38">
                <a:extLst>
                  <a:ext uri="{FF2B5EF4-FFF2-40B4-BE49-F238E27FC236}">
                    <a16:creationId xmlns:a16="http://schemas.microsoft.com/office/drawing/2014/main" id="{8551B673-C836-A3DE-F59F-981597C82AD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084320" y="2490440"/>
                <a:ext cx="18000" cy="4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1" name="Entrada de lápiz 40">
                <a:extLst>
                  <a:ext uri="{FF2B5EF4-FFF2-40B4-BE49-F238E27FC236}">
                    <a16:creationId xmlns:a16="http://schemas.microsoft.com/office/drawing/2014/main" id="{C89D265C-8954-BBF2-4EC8-431636D0B42E}"/>
                  </a:ext>
                </a:extLst>
              </p14:cNvPr>
              <p14:cNvContentPartPr/>
              <p14:nvPr/>
            </p14:nvContentPartPr>
            <p14:xfrm rot="-2073517">
              <a:off x="8991034" y="2415375"/>
              <a:ext cx="176852" cy="173530"/>
            </p14:xfrm>
          </p:contentPart>
        </mc:Choice>
        <mc:Fallback xmlns="">
          <p:pic>
            <p:nvPicPr>
              <p:cNvPr id="41" name="Entrada de lápiz 40">
                <a:extLst>
                  <a:ext uri="{FF2B5EF4-FFF2-40B4-BE49-F238E27FC236}">
                    <a16:creationId xmlns:a16="http://schemas.microsoft.com/office/drawing/2014/main" id="{C89D265C-8954-BBF2-4EC8-431636D0B42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 rot="-2073517">
                <a:off x="8982011" y="2406356"/>
                <a:ext cx="194537" cy="19120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2" name="Entrada de lápiz 41">
                <a:extLst>
                  <a:ext uri="{FF2B5EF4-FFF2-40B4-BE49-F238E27FC236}">
                    <a16:creationId xmlns:a16="http://schemas.microsoft.com/office/drawing/2014/main" id="{AEC2256A-E36C-A9AA-CEBC-E6FC7F7DA5F8}"/>
                  </a:ext>
                </a:extLst>
              </p14:cNvPr>
              <p14:cNvContentPartPr/>
              <p14:nvPr/>
            </p14:nvContentPartPr>
            <p14:xfrm>
              <a:off x="4232600" y="2771960"/>
              <a:ext cx="4320" cy="2160"/>
            </p14:xfrm>
          </p:contentPart>
        </mc:Choice>
        <mc:Fallback xmlns="">
          <p:pic>
            <p:nvPicPr>
              <p:cNvPr id="42" name="Entrada de lápiz 41">
                <a:extLst>
                  <a:ext uri="{FF2B5EF4-FFF2-40B4-BE49-F238E27FC236}">
                    <a16:creationId xmlns:a16="http://schemas.microsoft.com/office/drawing/2014/main" id="{AEC2256A-E36C-A9AA-CEBC-E6FC7F7DA5F8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223600" y="2762960"/>
                <a:ext cx="21960" cy="1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3" name="Entrada de lápiz 42">
                <a:extLst>
                  <a:ext uri="{FF2B5EF4-FFF2-40B4-BE49-F238E27FC236}">
                    <a16:creationId xmlns:a16="http://schemas.microsoft.com/office/drawing/2014/main" id="{8384191B-6D50-3727-C120-E4BE88043B72}"/>
                  </a:ext>
                </a:extLst>
              </p14:cNvPr>
              <p14:cNvContentPartPr/>
              <p14:nvPr/>
            </p14:nvContentPartPr>
            <p14:xfrm>
              <a:off x="2722400" y="2854760"/>
              <a:ext cx="360" cy="360"/>
            </p14:xfrm>
          </p:contentPart>
        </mc:Choice>
        <mc:Fallback xmlns="">
          <p:pic>
            <p:nvPicPr>
              <p:cNvPr id="43" name="Entrada de lápiz 42">
                <a:extLst>
                  <a:ext uri="{FF2B5EF4-FFF2-40B4-BE49-F238E27FC236}">
                    <a16:creationId xmlns:a16="http://schemas.microsoft.com/office/drawing/2014/main" id="{8384191B-6D50-3727-C120-E4BE88043B72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713760" y="2846120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44" name="Elipse 43">
            <a:extLst>
              <a:ext uri="{FF2B5EF4-FFF2-40B4-BE49-F238E27FC236}">
                <a16:creationId xmlns:a16="http://schemas.microsoft.com/office/drawing/2014/main" id="{C1BD4CE8-56FF-B77E-C3CF-65DB705D918D}"/>
              </a:ext>
            </a:extLst>
          </p:cNvPr>
          <p:cNvSpPr/>
          <p:nvPr/>
        </p:nvSpPr>
        <p:spPr>
          <a:xfrm>
            <a:off x="1002347" y="2615855"/>
            <a:ext cx="2255546" cy="2160359"/>
          </a:xfrm>
          <a:prstGeom prst="ellipse">
            <a:avLst/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5" name="Elipse 44">
            <a:extLst>
              <a:ext uri="{FF2B5EF4-FFF2-40B4-BE49-F238E27FC236}">
                <a16:creationId xmlns:a16="http://schemas.microsoft.com/office/drawing/2014/main" id="{BBBF47FF-60BE-C29F-9DB3-12952D8CB49B}"/>
              </a:ext>
            </a:extLst>
          </p:cNvPr>
          <p:cNvSpPr/>
          <p:nvPr/>
        </p:nvSpPr>
        <p:spPr>
          <a:xfrm>
            <a:off x="745558" y="3244929"/>
            <a:ext cx="2255546" cy="2160359"/>
          </a:xfrm>
          <a:prstGeom prst="ellipse">
            <a:avLst/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6" name="Elipse 45">
            <a:extLst>
              <a:ext uri="{FF2B5EF4-FFF2-40B4-BE49-F238E27FC236}">
                <a16:creationId xmlns:a16="http://schemas.microsoft.com/office/drawing/2014/main" id="{4B2B9E13-CC3E-63ED-BE27-49A968EA0178}"/>
              </a:ext>
            </a:extLst>
          </p:cNvPr>
          <p:cNvSpPr/>
          <p:nvPr/>
        </p:nvSpPr>
        <p:spPr>
          <a:xfrm>
            <a:off x="551373" y="3746289"/>
            <a:ext cx="2449731" cy="2364467"/>
          </a:xfrm>
          <a:prstGeom prst="ellipse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7" name="Elipse 46">
            <a:extLst>
              <a:ext uri="{FF2B5EF4-FFF2-40B4-BE49-F238E27FC236}">
                <a16:creationId xmlns:a16="http://schemas.microsoft.com/office/drawing/2014/main" id="{C62FDB1C-4E6A-2F79-5D69-720A6F028824}"/>
              </a:ext>
            </a:extLst>
          </p:cNvPr>
          <p:cNvSpPr/>
          <p:nvPr/>
        </p:nvSpPr>
        <p:spPr>
          <a:xfrm>
            <a:off x="2464958" y="2652409"/>
            <a:ext cx="2255546" cy="2160359"/>
          </a:xfrm>
          <a:prstGeom prst="ellipse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8" name="Elipse 47">
            <a:extLst>
              <a:ext uri="{FF2B5EF4-FFF2-40B4-BE49-F238E27FC236}">
                <a16:creationId xmlns:a16="http://schemas.microsoft.com/office/drawing/2014/main" id="{00CB3D0F-9357-6C13-7AD5-9080B4A670C9}"/>
              </a:ext>
            </a:extLst>
          </p:cNvPr>
          <p:cNvSpPr/>
          <p:nvPr/>
        </p:nvSpPr>
        <p:spPr>
          <a:xfrm>
            <a:off x="1776238" y="4415203"/>
            <a:ext cx="2255546" cy="2160359"/>
          </a:xfrm>
          <a:prstGeom prst="ellipse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9" name="Elipse 48">
            <a:extLst>
              <a:ext uri="{FF2B5EF4-FFF2-40B4-BE49-F238E27FC236}">
                <a16:creationId xmlns:a16="http://schemas.microsoft.com/office/drawing/2014/main" id="{C0059ED7-72A0-1A49-8234-7EC6B8AE691D}"/>
              </a:ext>
            </a:extLst>
          </p:cNvPr>
          <p:cNvSpPr/>
          <p:nvPr/>
        </p:nvSpPr>
        <p:spPr>
          <a:xfrm>
            <a:off x="2690445" y="3281483"/>
            <a:ext cx="2255546" cy="2160359"/>
          </a:xfrm>
          <a:prstGeom prst="ellipse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0" name="Elipse 49">
            <a:extLst>
              <a:ext uri="{FF2B5EF4-FFF2-40B4-BE49-F238E27FC236}">
                <a16:creationId xmlns:a16="http://schemas.microsoft.com/office/drawing/2014/main" id="{323B3981-9236-62B3-84B6-A7A0206FF84F}"/>
              </a:ext>
            </a:extLst>
          </p:cNvPr>
          <p:cNvSpPr/>
          <p:nvPr/>
        </p:nvSpPr>
        <p:spPr>
          <a:xfrm>
            <a:off x="2635939" y="3746289"/>
            <a:ext cx="2449731" cy="2364467"/>
          </a:xfrm>
          <a:prstGeom prst="ellipse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B2F89ABA-7E9A-D17A-ACB7-1544A9170C7E}"/>
              </a:ext>
            </a:extLst>
          </p:cNvPr>
          <p:cNvSpPr txBox="1"/>
          <p:nvPr/>
        </p:nvSpPr>
        <p:spPr>
          <a:xfrm>
            <a:off x="1809228" y="6079354"/>
            <a:ext cx="2786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dirty="0">
                <a:solidFill>
                  <a:schemeClr val="tx2"/>
                </a:solidFill>
              </a:rPr>
              <a:t>Liderazgo pedagógico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0B60B28A-A34D-4035-8A12-3BC318C2B49C}"/>
              </a:ext>
            </a:extLst>
          </p:cNvPr>
          <p:cNvSpPr txBox="1"/>
          <p:nvPr/>
        </p:nvSpPr>
        <p:spPr>
          <a:xfrm>
            <a:off x="283775" y="2473325"/>
            <a:ext cx="27934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800" dirty="0">
                <a:solidFill>
                  <a:schemeClr val="tx2"/>
                </a:solidFill>
              </a:rPr>
              <a:t>Enseñanza activa, inclusiva, significativa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A37AB562-3B3F-E967-2DC4-21714B20E72E}"/>
              </a:ext>
            </a:extLst>
          </p:cNvPr>
          <p:cNvSpPr txBox="1"/>
          <p:nvPr/>
        </p:nvSpPr>
        <p:spPr>
          <a:xfrm>
            <a:off x="3118432" y="2310295"/>
            <a:ext cx="161646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800" dirty="0">
                <a:solidFill>
                  <a:schemeClr val="tx2"/>
                </a:solidFill>
              </a:rPr>
              <a:t>Bienestar, convivencia, relaciones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95E2B0C1-A442-5869-758E-B57D681918A5}"/>
              </a:ext>
            </a:extLst>
          </p:cNvPr>
          <p:cNvSpPr txBox="1"/>
          <p:nvPr/>
        </p:nvSpPr>
        <p:spPr>
          <a:xfrm>
            <a:off x="744266" y="4044855"/>
            <a:ext cx="21947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800" dirty="0">
                <a:solidFill>
                  <a:schemeClr val="tx2"/>
                </a:solidFill>
              </a:rPr>
              <a:t>Competencias digitales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154F3223-8353-535D-5489-298DC1E94D99}"/>
              </a:ext>
            </a:extLst>
          </p:cNvPr>
          <p:cNvSpPr txBox="1"/>
          <p:nvPr/>
        </p:nvSpPr>
        <p:spPr>
          <a:xfrm>
            <a:off x="3779976" y="4018048"/>
            <a:ext cx="1482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800" dirty="0">
                <a:solidFill>
                  <a:schemeClr val="tx2"/>
                </a:solidFill>
              </a:rPr>
              <a:t>Innovación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60F19D3C-DDF7-619B-AB3C-C97E1AEBADFD}"/>
              </a:ext>
            </a:extLst>
          </p:cNvPr>
          <p:cNvSpPr txBox="1"/>
          <p:nvPr/>
        </p:nvSpPr>
        <p:spPr>
          <a:xfrm>
            <a:off x="4422048" y="5253513"/>
            <a:ext cx="22555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800" dirty="0">
                <a:solidFill>
                  <a:schemeClr val="tx2"/>
                </a:solidFill>
              </a:rPr>
              <a:t>Participación y vínculo con entorno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767EE09C-6A03-92FA-9721-D67651949004}"/>
              </a:ext>
            </a:extLst>
          </p:cNvPr>
          <p:cNvSpPr txBox="1"/>
          <p:nvPr/>
        </p:nvSpPr>
        <p:spPr>
          <a:xfrm>
            <a:off x="240714" y="5351003"/>
            <a:ext cx="22555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800" dirty="0">
                <a:solidFill>
                  <a:schemeClr val="tx2"/>
                </a:solidFill>
              </a:rPr>
              <a:t>Formación humana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4" name="Entrada de lápiz 63">
                <a:extLst>
                  <a:ext uri="{FF2B5EF4-FFF2-40B4-BE49-F238E27FC236}">
                    <a16:creationId xmlns:a16="http://schemas.microsoft.com/office/drawing/2014/main" id="{8E2BD9C3-CB7A-2947-A13E-6875BE03103C}"/>
                  </a:ext>
                </a:extLst>
              </p14:cNvPr>
              <p14:cNvContentPartPr/>
              <p14:nvPr/>
            </p14:nvContentPartPr>
            <p14:xfrm>
              <a:off x="2764405" y="4416875"/>
              <a:ext cx="172800" cy="142560"/>
            </p14:xfrm>
          </p:contentPart>
        </mc:Choice>
        <mc:Fallback xmlns="">
          <p:pic>
            <p:nvPicPr>
              <p:cNvPr id="64" name="Entrada de lápiz 63">
                <a:extLst>
                  <a:ext uri="{FF2B5EF4-FFF2-40B4-BE49-F238E27FC236}">
                    <a16:creationId xmlns:a16="http://schemas.microsoft.com/office/drawing/2014/main" id="{8E2BD9C3-CB7A-2947-A13E-6875BE03103C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746405" y="4399235"/>
                <a:ext cx="208440" cy="17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65" name="Entrada de lápiz 64">
                <a:extLst>
                  <a:ext uri="{FF2B5EF4-FFF2-40B4-BE49-F238E27FC236}">
                    <a16:creationId xmlns:a16="http://schemas.microsoft.com/office/drawing/2014/main" id="{833B2BF2-080C-6E7E-3369-E1A4508D46EC}"/>
                  </a:ext>
                </a:extLst>
              </p14:cNvPr>
              <p14:cNvContentPartPr/>
              <p14:nvPr/>
            </p14:nvContentPartPr>
            <p14:xfrm>
              <a:off x="9114445" y="2536595"/>
              <a:ext cx="360" cy="360"/>
            </p14:xfrm>
          </p:contentPart>
        </mc:Choice>
        <mc:Fallback xmlns="">
          <p:pic>
            <p:nvPicPr>
              <p:cNvPr id="65" name="Entrada de lápiz 64">
                <a:extLst>
                  <a:ext uri="{FF2B5EF4-FFF2-40B4-BE49-F238E27FC236}">
                    <a16:creationId xmlns:a16="http://schemas.microsoft.com/office/drawing/2014/main" id="{833B2BF2-080C-6E7E-3369-E1A4508D46EC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9096445" y="2518595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66" name="Entrada de lápiz 65">
                <a:extLst>
                  <a:ext uri="{FF2B5EF4-FFF2-40B4-BE49-F238E27FC236}">
                    <a16:creationId xmlns:a16="http://schemas.microsoft.com/office/drawing/2014/main" id="{D69B82AB-B2D5-9402-A38E-D479FD99EC18}"/>
                  </a:ext>
                </a:extLst>
              </p14:cNvPr>
              <p14:cNvContentPartPr/>
              <p14:nvPr/>
            </p14:nvContentPartPr>
            <p14:xfrm>
              <a:off x="9056125" y="2467835"/>
              <a:ext cx="124920" cy="124560"/>
            </p14:xfrm>
          </p:contentPart>
        </mc:Choice>
        <mc:Fallback xmlns="">
          <p:pic>
            <p:nvPicPr>
              <p:cNvPr id="66" name="Entrada de lápiz 65">
                <a:extLst>
                  <a:ext uri="{FF2B5EF4-FFF2-40B4-BE49-F238E27FC236}">
                    <a16:creationId xmlns:a16="http://schemas.microsoft.com/office/drawing/2014/main" id="{D69B82AB-B2D5-9402-A38E-D479FD99EC18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9038485" y="2449835"/>
                <a:ext cx="160560" cy="160200"/>
              </a:xfrm>
              <a:prstGeom prst="rect">
                <a:avLst/>
              </a:prstGeom>
            </p:spPr>
          </p:pic>
        </mc:Fallback>
      </mc:AlternateContent>
      <p:cxnSp>
        <p:nvCxnSpPr>
          <p:cNvPr id="69" name="Conector recto de flecha 68">
            <a:extLst>
              <a:ext uri="{FF2B5EF4-FFF2-40B4-BE49-F238E27FC236}">
                <a16:creationId xmlns:a16="http://schemas.microsoft.com/office/drawing/2014/main" id="{0B89FBB7-B637-DF36-5D5A-4DE030DF785A}"/>
              </a:ext>
            </a:extLst>
          </p:cNvPr>
          <p:cNvCxnSpPr/>
          <p:nvPr/>
        </p:nvCxnSpPr>
        <p:spPr>
          <a:xfrm flipV="1">
            <a:off x="2850805" y="2512940"/>
            <a:ext cx="6263640" cy="1975215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27199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913A1B-94E2-BF22-6888-24FC134185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26DECCB-DE51-7900-96E6-CBC587808629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314868" y="281706"/>
            <a:ext cx="11038887" cy="596123"/>
          </a:xfrm>
        </p:spPr>
        <p:txBody>
          <a:bodyPr>
            <a:normAutofit/>
          </a:bodyPr>
          <a:lstStyle/>
          <a:p>
            <a:pPr algn="ctr"/>
            <a:r>
              <a:rPr lang="es-ES" dirty="0">
                <a:solidFill>
                  <a:srgbClr val="7030A0"/>
                </a:solidFill>
              </a:rPr>
              <a:t>CONCLUSIÓN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648C498-AFB1-BC9C-4A9E-B361D08519CD}"/>
              </a:ext>
            </a:extLst>
          </p:cNvPr>
          <p:cNvSpPr txBox="1"/>
          <p:nvPr/>
        </p:nvSpPr>
        <p:spPr>
          <a:xfrm>
            <a:off x="464453" y="458498"/>
            <a:ext cx="375836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800" b="1" dirty="0">
                <a:solidFill>
                  <a:schemeClr val="bg2">
                    <a:lumMod val="10000"/>
                  </a:schemeClr>
                </a:solidFill>
              </a:rPr>
              <a:t>El desarrollo profesional docente no es algo importante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A38E4816-AAE6-DDB3-BE72-53F9EECC4FFA}"/>
              </a:ext>
            </a:extLst>
          </p:cNvPr>
          <p:cNvSpPr/>
          <p:nvPr/>
        </p:nvSpPr>
        <p:spPr>
          <a:xfrm>
            <a:off x="7270432" y="673976"/>
            <a:ext cx="2255546" cy="2160359"/>
          </a:xfrm>
          <a:prstGeom prst="ellipse">
            <a:avLst/>
          </a:prstGeom>
          <a:noFill/>
          <a:ln w="22225">
            <a:solidFill>
              <a:srgbClr val="E7343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1B5652BE-CE79-9ED2-3EF5-A2310823778B}"/>
              </a:ext>
            </a:extLst>
          </p:cNvPr>
          <p:cNvSpPr/>
          <p:nvPr/>
        </p:nvSpPr>
        <p:spPr>
          <a:xfrm>
            <a:off x="7013643" y="1303050"/>
            <a:ext cx="2255546" cy="2160359"/>
          </a:xfrm>
          <a:prstGeom prst="ellipse">
            <a:avLst/>
          </a:prstGeom>
          <a:noFill/>
          <a:ln w="22225">
            <a:solidFill>
              <a:srgbClr val="E7343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FB38890F-83EE-F620-DCFF-70ACCCD92EF5}"/>
              </a:ext>
            </a:extLst>
          </p:cNvPr>
          <p:cNvSpPr/>
          <p:nvPr/>
        </p:nvSpPr>
        <p:spPr>
          <a:xfrm>
            <a:off x="6819458" y="1804410"/>
            <a:ext cx="2449731" cy="2364467"/>
          </a:xfrm>
          <a:prstGeom prst="ellipse">
            <a:avLst/>
          </a:prstGeom>
          <a:noFill/>
          <a:ln w="22225">
            <a:solidFill>
              <a:srgbClr val="E7343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7C119888-D080-709D-8B5D-C5463EDC8513}"/>
              </a:ext>
            </a:extLst>
          </p:cNvPr>
          <p:cNvSpPr/>
          <p:nvPr/>
        </p:nvSpPr>
        <p:spPr>
          <a:xfrm>
            <a:off x="8733043" y="710530"/>
            <a:ext cx="2255546" cy="2160359"/>
          </a:xfrm>
          <a:prstGeom prst="ellipse">
            <a:avLst/>
          </a:prstGeom>
          <a:noFill/>
          <a:ln w="22225">
            <a:solidFill>
              <a:srgbClr val="E7343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33A257B9-C653-7EE5-F977-C4B60987921F}"/>
              </a:ext>
            </a:extLst>
          </p:cNvPr>
          <p:cNvSpPr/>
          <p:nvPr/>
        </p:nvSpPr>
        <p:spPr>
          <a:xfrm>
            <a:off x="8044323" y="2473324"/>
            <a:ext cx="2255546" cy="2160359"/>
          </a:xfrm>
          <a:prstGeom prst="ellipse">
            <a:avLst/>
          </a:prstGeom>
          <a:noFill/>
          <a:ln w="22225">
            <a:solidFill>
              <a:srgbClr val="E7343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84787C24-3D57-5FD8-904F-4779E6D4FA5C}"/>
              </a:ext>
            </a:extLst>
          </p:cNvPr>
          <p:cNvSpPr/>
          <p:nvPr/>
        </p:nvSpPr>
        <p:spPr>
          <a:xfrm>
            <a:off x="8958530" y="1339604"/>
            <a:ext cx="2255546" cy="2160359"/>
          </a:xfrm>
          <a:prstGeom prst="ellipse">
            <a:avLst/>
          </a:prstGeom>
          <a:noFill/>
          <a:ln w="22225">
            <a:solidFill>
              <a:srgbClr val="E7343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2C9DBEF6-6DAD-1567-372C-CA031CE34444}"/>
              </a:ext>
            </a:extLst>
          </p:cNvPr>
          <p:cNvSpPr/>
          <p:nvPr/>
        </p:nvSpPr>
        <p:spPr>
          <a:xfrm>
            <a:off x="8904024" y="1804410"/>
            <a:ext cx="2449731" cy="2364467"/>
          </a:xfrm>
          <a:prstGeom prst="ellipse">
            <a:avLst/>
          </a:prstGeom>
          <a:noFill/>
          <a:ln w="22225">
            <a:solidFill>
              <a:srgbClr val="E7343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06C40635-0CDD-5981-8858-A2BD9C9AD85B}"/>
              </a:ext>
            </a:extLst>
          </p:cNvPr>
          <p:cNvSpPr txBox="1"/>
          <p:nvPr/>
        </p:nvSpPr>
        <p:spPr>
          <a:xfrm>
            <a:off x="8323280" y="4151607"/>
            <a:ext cx="3506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dirty="0">
                <a:solidFill>
                  <a:schemeClr val="accent5">
                    <a:lumMod val="75000"/>
                  </a:schemeClr>
                </a:solidFill>
              </a:rPr>
              <a:t>Perfil esperado del estudiante</a:t>
            </a:r>
            <a:endParaRPr lang="es-CL" sz="2000" i="1" dirty="0">
              <a:solidFill>
                <a:srgbClr val="002060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23C83928-FD65-E025-7D89-DD5350873EA6}"/>
              </a:ext>
            </a:extLst>
          </p:cNvPr>
          <p:cNvSpPr txBox="1"/>
          <p:nvPr/>
        </p:nvSpPr>
        <p:spPr>
          <a:xfrm>
            <a:off x="6600093" y="679167"/>
            <a:ext cx="21056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800" dirty="0">
                <a:solidFill>
                  <a:schemeClr val="accent5">
                    <a:lumMod val="75000"/>
                  </a:schemeClr>
                </a:solidFill>
              </a:rPr>
              <a:t>Nuevas formas de aprendizajes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6C923EB7-891F-C02A-85A9-73C3F447C2D6}"/>
              </a:ext>
            </a:extLst>
          </p:cNvPr>
          <p:cNvSpPr txBox="1"/>
          <p:nvPr/>
        </p:nvSpPr>
        <p:spPr>
          <a:xfrm>
            <a:off x="9532123" y="696303"/>
            <a:ext cx="273779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800" dirty="0">
                <a:solidFill>
                  <a:schemeClr val="accent5">
                    <a:lumMod val="75000"/>
                  </a:schemeClr>
                </a:solidFill>
              </a:rPr>
              <a:t>Diversidad y condiciones de origen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8DE178FA-76E0-E026-185A-C0371B2AD20F}"/>
              </a:ext>
            </a:extLst>
          </p:cNvPr>
          <p:cNvSpPr txBox="1"/>
          <p:nvPr/>
        </p:nvSpPr>
        <p:spPr>
          <a:xfrm>
            <a:off x="5444718" y="1734194"/>
            <a:ext cx="264580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1800" dirty="0">
                <a:solidFill>
                  <a:schemeClr val="accent5">
                    <a:lumMod val="75000"/>
                  </a:schemeClr>
                </a:solidFill>
              </a:rPr>
              <a:t>Desarrollo de habilidades personales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53AA41DB-A294-6B9C-6D8B-1F4A8B10CE95}"/>
              </a:ext>
            </a:extLst>
          </p:cNvPr>
          <p:cNvSpPr txBox="1"/>
          <p:nvPr/>
        </p:nvSpPr>
        <p:spPr>
          <a:xfrm>
            <a:off x="5823284" y="3226605"/>
            <a:ext cx="2565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800" dirty="0">
                <a:solidFill>
                  <a:schemeClr val="accent5">
                    <a:lumMod val="75000"/>
                  </a:schemeClr>
                </a:solidFill>
              </a:rPr>
              <a:t>Aprendizajes visibles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B6737AF7-ECA0-A7C7-AB06-8EA1FEAEAA93}"/>
              </a:ext>
            </a:extLst>
          </p:cNvPr>
          <p:cNvSpPr txBox="1"/>
          <p:nvPr/>
        </p:nvSpPr>
        <p:spPr>
          <a:xfrm>
            <a:off x="10022961" y="2260182"/>
            <a:ext cx="22393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800" dirty="0">
                <a:solidFill>
                  <a:schemeClr val="accent5">
                    <a:lumMod val="75000"/>
                  </a:schemeClr>
                </a:solidFill>
              </a:rPr>
              <a:t>Desarrollo Integral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AFBF8686-13FF-A0B8-3F38-5B876ECD0E93}"/>
              </a:ext>
            </a:extLst>
          </p:cNvPr>
          <p:cNvSpPr txBox="1"/>
          <p:nvPr/>
        </p:nvSpPr>
        <p:spPr>
          <a:xfrm>
            <a:off x="10571162" y="3324754"/>
            <a:ext cx="23551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800" dirty="0">
                <a:solidFill>
                  <a:schemeClr val="accent5">
                    <a:lumMod val="75000"/>
                  </a:schemeClr>
                </a:solidFill>
              </a:rPr>
              <a:t>Bienestar socioemocional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9" name="Entrada de lápiz 38">
                <a:extLst>
                  <a:ext uri="{FF2B5EF4-FFF2-40B4-BE49-F238E27FC236}">
                    <a16:creationId xmlns:a16="http://schemas.microsoft.com/office/drawing/2014/main" id="{2FAA8A64-A2A4-32F5-4E9F-166FD84C88A1}"/>
                  </a:ext>
                </a:extLst>
              </p14:cNvPr>
              <p14:cNvContentPartPr/>
              <p14:nvPr/>
            </p14:nvContentPartPr>
            <p14:xfrm>
              <a:off x="9092960" y="2499080"/>
              <a:ext cx="360" cy="27720"/>
            </p14:xfrm>
          </p:contentPart>
        </mc:Choice>
        <mc:Fallback xmlns="">
          <p:pic>
            <p:nvPicPr>
              <p:cNvPr id="39" name="Entrada de lápiz 38">
                <a:extLst>
                  <a:ext uri="{FF2B5EF4-FFF2-40B4-BE49-F238E27FC236}">
                    <a16:creationId xmlns:a16="http://schemas.microsoft.com/office/drawing/2014/main" id="{2FAA8A64-A2A4-32F5-4E9F-166FD84C88A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083960" y="2490080"/>
                <a:ext cx="18000" cy="4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1" name="Entrada de lápiz 40">
                <a:extLst>
                  <a:ext uri="{FF2B5EF4-FFF2-40B4-BE49-F238E27FC236}">
                    <a16:creationId xmlns:a16="http://schemas.microsoft.com/office/drawing/2014/main" id="{F892A5C0-F281-F427-5460-1402161AE2A5}"/>
                  </a:ext>
                </a:extLst>
              </p14:cNvPr>
              <p14:cNvContentPartPr/>
              <p14:nvPr/>
            </p14:nvContentPartPr>
            <p14:xfrm rot="-2073517">
              <a:off x="8991034" y="2415375"/>
              <a:ext cx="176852" cy="173530"/>
            </p14:xfrm>
          </p:contentPart>
        </mc:Choice>
        <mc:Fallback xmlns="">
          <p:pic>
            <p:nvPicPr>
              <p:cNvPr id="41" name="Entrada de lápiz 40">
                <a:extLst>
                  <a:ext uri="{FF2B5EF4-FFF2-40B4-BE49-F238E27FC236}">
                    <a16:creationId xmlns:a16="http://schemas.microsoft.com/office/drawing/2014/main" id="{F892A5C0-F281-F427-5460-1402161AE2A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 rot="-2073517">
                <a:off x="8982011" y="2406356"/>
                <a:ext cx="194537" cy="19120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2" name="Entrada de lápiz 41">
                <a:extLst>
                  <a:ext uri="{FF2B5EF4-FFF2-40B4-BE49-F238E27FC236}">
                    <a16:creationId xmlns:a16="http://schemas.microsoft.com/office/drawing/2014/main" id="{3C0BDFB0-4008-5A91-60AB-A23CB296B3B2}"/>
                  </a:ext>
                </a:extLst>
              </p14:cNvPr>
              <p14:cNvContentPartPr/>
              <p14:nvPr/>
            </p14:nvContentPartPr>
            <p14:xfrm>
              <a:off x="4232600" y="2771960"/>
              <a:ext cx="4320" cy="2160"/>
            </p14:xfrm>
          </p:contentPart>
        </mc:Choice>
        <mc:Fallback xmlns="">
          <p:pic>
            <p:nvPicPr>
              <p:cNvPr id="42" name="Entrada de lápiz 41">
                <a:extLst>
                  <a:ext uri="{FF2B5EF4-FFF2-40B4-BE49-F238E27FC236}">
                    <a16:creationId xmlns:a16="http://schemas.microsoft.com/office/drawing/2014/main" id="{3C0BDFB0-4008-5A91-60AB-A23CB296B3B2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223600" y="2762960"/>
                <a:ext cx="21960" cy="1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3" name="Entrada de lápiz 42">
                <a:extLst>
                  <a:ext uri="{FF2B5EF4-FFF2-40B4-BE49-F238E27FC236}">
                    <a16:creationId xmlns:a16="http://schemas.microsoft.com/office/drawing/2014/main" id="{52359DC1-C62E-D14B-E4D9-494C2C5E2456}"/>
                  </a:ext>
                </a:extLst>
              </p14:cNvPr>
              <p14:cNvContentPartPr/>
              <p14:nvPr/>
            </p14:nvContentPartPr>
            <p14:xfrm>
              <a:off x="2722400" y="2854760"/>
              <a:ext cx="360" cy="360"/>
            </p14:xfrm>
          </p:contentPart>
        </mc:Choice>
        <mc:Fallback xmlns="">
          <p:pic>
            <p:nvPicPr>
              <p:cNvPr id="43" name="Entrada de lápiz 42">
                <a:extLst>
                  <a:ext uri="{FF2B5EF4-FFF2-40B4-BE49-F238E27FC236}">
                    <a16:creationId xmlns:a16="http://schemas.microsoft.com/office/drawing/2014/main" id="{52359DC1-C62E-D14B-E4D9-494C2C5E2456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713400" y="2845760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44" name="Elipse 43">
            <a:extLst>
              <a:ext uri="{FF2B5EF4-FFF2-40B4-BE49-F238E27FC236}">
                <a16:creationId xmlns:a16="http://schemas.microsoft.com/office/drawing/2014/main" id="{2F68C661-7BC0-3CD1-81F4-3333E9B60117}"/>
              </a:ext>
            </a:extLst>
          </p:cNvPr>
          <p:cNvSpPr/>
          <p:nvPr/>
        </p:nvSpPr>
        <p:spPr>
          <a:xfrm>
            <a:off x="1002347" y="2615855"/>
            <a:ext cx="2255546" cy="2160359"/>
          </a:xfrm>
          <a:prstGeom prst="ellipse">
            <a:avLst/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5" name="Elipse 44">
            <a:extLst>
              <a:ext uri="{FF2B5EF4-FFF2-40B4-BE49-F238E27FC236}">
                <a16:creationId xmlns:a16="http://schemas.microsoft.com/office/drawing/2014/main" id="{4F144446-D377-545B-1FEE-561AAFBE125C}"/>
              </a:ext>
            </a:extLst>
          </p:cNvPr>
          <p:cNvSpPr/>
          <p:nvPr/>
        </p:nvSpPr>
        <p:spPr>
          <a:xfrm>
            <a:off x="745558" y="3244929"/>
            <a:ext cx="2255546" cy="2160359"/>
          </a:xfrm>
          <a:prstGeom prst="ellipse">
            <a:avLst/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6" name="Elipse 45">
            <a:extLst>
              <a:ext uri="{FF2B5EF4-FFF2-40B4-BE49-F238E27FC236}">
                <a16:creationId xmlns:a16="http://schemas.microsoft.com/office/drawing/2014/main" id="{6BCD3D59-0120-0C5F-1B25-07D3851A2F15}"/>
              </a:ext>
            </a:extLst>
          </p:cNvPr>
          <p:cNvSpPr/>
          <p:nvPr/>
        </p:nvSpPr>
        <p:spPr>
          <a:xfrm>
            <a:off x="551373" y="3746289"/>
            <a:ext cx="2449731" cy="2364467"/>
          </a:xfrm>
          <a:prstGeom prst="ellipse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7" name="Elipse 46">
            <a:extLst>
              <a:ext uri="{FF2B5EF4-FFF2-40B4-BE49-F238E27FC236}">
                <a16:creationId xmlns:a16="http://schemas.microsoft.com/office/drawing/2014/main" id="{7BFEC145-E9D6-52B0-79C7-945696242DB4}"/>
              </a:ext>
            </a:extLst>
          </p:cNvPr>
          <p:cNvSpPr/>
          <p:nvPr/>
        </p:nvSpPr>
        <p:spPr>
          <a:xfrm>
            <a:off x="2464958" y="2652409"/>
            <a:ext cx="2255546" cy="2160359"/>
          </a:xfrm>
          <a:prstGeom prst="ellipse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8" name="Elipse 47">
            <a:extLst>
              <a:ext uri="{FF2B5EF4-FFF2-40B4-BE49-F238E27FC236}">
                <a16:creationId xmlns:a16="http://schemas.microsoft.com/office/drawing/2014/main" id="{C4B0EDAC-1CFC-9DA5-FF0A-D7F1D952F952}"/>
              </a:ext>
            </a:extLst>
          </p:cNvPr>
          <p:cNvSpPr/>
          <p:nvPr/>
        </p:nvSpPr>
        <p:spPr>
          <a:xfrm>
            <a:off x="1776238" y="4415203"/>
            <a:ext cx="2255546" cy="2160359"/>
          </a:xfrm>
          <a:prstGeom prst="ellipse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9" name="Elipse 48">
            <a:extLst>
              <a:ext uri="{FF2B5EF4-FFF2-40B4-BE49-F238E27FC236}">
                <a16:creationId xmlns:a16="http://schemas.microsoft.com/office/drawing/2014/main" id="{B1E7A3BE-59A4-0485-EA05-3E47EC4E6A17}"/>
              </a:ext>
            </a:extLst>
          </p:cNvPr>
          <p:cNvSpPr/>
          <p:nvPr/>
        </p:nvSpPr>
        <p:spPr>
          <a:xfrm>
            <a:off x="2690445" y="3281483"/>
            <a:ext cx="2255546" cy="2160359"/>
          </a:xfrm>
          <a:prstGeom prst="ellipse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0" name="Elipse 49">
            <a:extLst>
              <a:ext uri="{FF2B5EF4-FFF2-40B4-BE49-F238E27FC236}">
                <a16:creationId xmlns:a16="http://schemas.microsoft.com/office/drawing/2014/main" id="{D3FBDADA-3967-AB9C-AA49-D10BF3649228}"/>
              </a:ext>
            </a:extLst>
          </p:cNvPr>
          <p:cNvSpPr/>
          <p:nvPr/>
        </p:nvSpPr>
        <p:spPr>
          <a:xfrm>
            <a:off x="2635939" y="3746289"/>
            <a:ext cx="2449731" cy="2364467"/>
          </a:xfrm>
          <a:prstGeom prst="ellipse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DF36EBAC-4617-5A63-378D-B025D2CFB44E}"/>
              </a:ext>
            </a:extLst>
          </p:cNvPr>
          <p:cNvSpPr txBox="1"/>
          <p:nvPr/>
        </p:nvSpPr>
        <p:spPr>
          <a:xfrm>
            <a:off x="1809228" y="6079354"/>
            <a:ext cx="2786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dirty="0">
                <a:solidFill>
                  <a:schemeClr val="tx2"/>
                </a:solidFill>
              </a:rPr>
              <a:t>Liderazgo pedagógico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E996BDD4-6119-8E87-2ED4-9A3E13D99A57}"/>
              </a:ext>
            </a:extLst>
          </p:cNvPr>
          <p:cNvSpPr txBox="1"/>
          <p:nvPr/>
        </p:nvSpPr>
        <p:spPr>
          <a:xfrm>
            <a:off x="283775" y="2473325"/>
            <a:ext cx="27934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800" dirty="0">
                <a:solidFill>
                  <a:schemeClr val="tx2"/>
                </a:solidFill>
              </a:rPr>
              <a:t>Enseñanza activa, inclusiva, significativa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9F510FA2-247C-9AD0-86F9-C93967319F52}"/>
              </a:ext>
            </a:extLst>
          </p:cNvPr>
          <p:cNvSpPr txBox="1"/>
          <p:nvPr/>
        </p:nvSpPr>
        <p:spPr>
          <a:xfrm>
            <a:off x="3118432" y="2310295"/>
            <a:ext cx="161646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800" dirty="0">
                <a:solidFill>
                  <a:schemeClr val="tx2"/>
                </a:solidFill>
              </a:rPr>
              <a:t>Bienestar, convivencia, relaciones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24BB6A6A-ABFD-EF22-991B-2BE70CCE378C}"/>
              </a:ext>
            </a:extLst>
          </p:cNvPr>
          <p:cNvSpPr txBox="1"/>
          <p:nvPr/>
        </p:nvSpPr>
        <p:spPr>
          <a:xfrm>
            <a:off x="744266" y="4044855"/>
            <a:ext cx="21947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800" dirty="0">
                <a:solidFill>
                  <a:schemeClr val="tx2"/>
                </a:solidFill>
              </a:rPr>
              <a:t>Competencias digitales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2C67210A-FBDF-7EE1-038C-1412DD9E1DE9}"/>
              </a:ext>
            </a:extLst>
          </p:cNvPr>
          <p:cNvSpPr txBox="1"/>
          <p:nvPr/>
        </p:nvSpPr>
        <p:spPr>
          <a:xfrm>
            <a:off x="3779976" y="4018048"/>
            <a:ext cx="1482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800" dirty="0">
                <a:solidFill>
                  <a:schemeClr val="tx2"/>
                </a:solidFill>
              </a:rPr>
              <a:t>Innovación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96B00BBB-884F-2FEC-9555-5C4FB3936159}"/>
              </a:ext>
            </a:extLst>
          </p:cNvPr>
          <p:cNvSpPr txBox="1"/>
          <p:nvPr/>
        </p:nvSpPr>
        <p:spPr>
          <a:xfrm>
            <a:off x="4422048" y="5253513"/>
            <a:ext cx="22555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800" dirty="0">
                <a:solidFill>
                  <a:schemeClr val="tx2"/>
                </a:solidFill>
              </a:rPr>
              <a:t>Participación y vínculo con entorno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AE271A07-6FB6-13DF-4A47-D56619A6CAF7}"/>
              </a:ext>
            </a:extLst>
          </p:cNvPr>
          <p:cNvSpPr txBox="1"/>
          <p:nvPr/>
        </p:nvSpPr>
        <p:spPr>
          <a:xfrm>
            <a:off x="240714" y="5351003"/>
            <a:ext cx="22555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800" dirty="0">
                <a:solidFill>
                  <a:schemeClr val="tx2"/>
                </a:solidFill>
              </a:rPr>
              <a:t>Formación humana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4" name="Entrada de lápiz 63">
                <a:extLst>
                  <a:ext uri="{FF2B5EF4-FFF2-40B4-BE49-F238E27FC236}">
                    <a16:creationId xmlns:a16="http://schemas.microsoft.com/office/drawing/2014/main" id="{F27C5654-2AD6-1A25-E3B4-2E10F3F98BE8}"/>
                  </a:ext>
                </a:extLst>
              </p14:cNvPr>
              <p14:cNvContentPartPr/>
              <p14:nvPr/>
            </p14:nvContentPartPr>
            <p14:xfrm>
              <a:off x="2764405" y="4416875"/>
              <a:ext cx="172800" cy="142560"/>
            </p14:xfrm>
          </p:contentPart>
        </mc:Choice>
        <mc:Fallback xmlns="">
          <p:pic>
            <p:nvPicPr>
              <p:cNvPr id="64" name="Entrada de lápiz 63">
                <a:extLst>
                  <a:ext uri="{FF2B5EF4-FFF2-40B4-BE49-F238E27FC236}">
                    <a16:creationId xmlns:a16="http://schemas.microsoft.com/office/drawing/2014/main" id="{F27C5654-2AD6-1A25-E3B4-2E10F3F98BE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746442" y="4398875"/>
                <a:ext cx="208366" cy="17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65" name="Entrada de lápiz 64">
                <a:extLst>
                  <a:ext uri="{FF2B5EF4-FFF2-40B4-BE49-F238E27FC236}">
                    <a16:creationId xmlns:a16="http://schemas.microsoft.com/office/drawing/2014/main" id="{B55D220E-FD9B-01F6-07C4-9F7D54670838}"/>
                  </a:ext>
                </a:extLst>
              </p14:cNvPr>
              <p14:cNvContentPartPr/>
              <p14:nvPr/>
            </p14:nvContentPartPr>
            <p14:xfrm>
              <a:off x="9114445" y="2536595"/>
              <a:ext cx="360" cy="360"/>
            </p14:xfrm>
          </p:contentPart>
        </mc:Choice>
        <mc:Fallback xmlns="">
          <p:pic>
            <p:nvPicPr>
              <p:cNvPr id="65" name="Entrada de lápiz 64">
                <a:extLst>
                  <a:ext uri="{FF2B5EF4-FFF2-40B4-BE49-F238E27FC236}">
                    <a16:creationId xmlns:a16="http://schemas.microsoft.com/office/drawing/2014/main" id="{B55D220E-FD9B-01F6-07C4-9F7D54670838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9096445" y="2518595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66" name="Entrada de lápiz 65">
                <a:extLst>
                  <a:ext uri="{FF2B5EF4-FFF2-40B4-BE49-F238E27FC236}">
                    <a16:creationId xmlns:a16="http://schemas.microsoft.com/office/drawing/2014/main" id="{1A9286BE-F870-AE8D-CC77-133953A6C74E}"/>
                  </a:ext>
                </a:extLst>
              </p14:cNvPr>
              <p14:cNvContentPartPr/>
              <p14:nvPr/>
            </p14:nvContentPartPr>
            <p14:xfrm>
              <a:off x="9056125" y="2467835"/>
              <a:ext cx="124920" cy="124560"/>
            </p14:xfrm>
          </p:contentPart>
        </mc:Choice>
        <mc:Fallback xmlns="">
          <p:pic>
            <p:nvPicPr>
              <p:cNvPr id="66" name="Entrada de lápiz 65">
                <a:extLst>
                  <a:ext uri="{FF2B5EF4-FFF2-40B4-BE49-F238E27FC236}">
                    <a16:creationId xmlns:a16="http://schemas.microsoft.com/office/drawing/2014/main" id="{1A9286BE-F870-AE8D-CC77-133953A6C74E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9038125" y="2449887"/>
                <a:ext cx="160560" cy="16009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67" name="Entrada de lápiz 66">
                <a:extLst>
                  <a:ext uri="{FF2B5EF4-FFF2-40B4-BE49-F238E27FC236}">
                    <a16:creationId xmlns:a16="http://schemas.microsoft.com/office/drawing/2014/main" id="{8DD57CC8-986A-53F1-B85D-E7C77B18A7F5}"/>
                  </a:ext>
                </a:extLst>
              </p14:cNvPr>
              <p14:cNvContentPartPr/>
              <p14:nvPr/>
            </p14:nvContentPartPr>
            <p14:xfrm>
              <a:off x="5584645" y="2851235"/>
              <a:ext cx="360" cy="360"/>
            </p14:xfrm>
          </p:contentPart>
        </mc:Choice>
        <mc:Fallback xmlns="">
          <p:pic>
            <p:nvPicPr>
              <p:cNvPr id="67" name="Entrada de lápiz 66">
                <a:extLst>
                  <a:ext uri="{FF2B5EF4-FFF2-40B4-BE49-F238E27FC236}">
                    <a16:creationId xmlns:a16="http://schemas.microsoft.com/office/drawing/2014/main" id="{8DD57CC8-986A-53F1-B85D-E7C77B18A7F5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566645" y="2833235"/>
                <a:ext cx="36000" cy="36000"/>
              </a:xfrm>
              <a:prstGeom prst="rect">
                <a:avLst/>
              </a:prstGeom>
            </p:spPr>
          </p:pic>
        </mc:Fallback>
      </mc:AlternateContent>
      <p:cxnSp>
        <p:nvCxnSpPr>
          <p:cNvPr id="69" name="Conector recto de flecha 68">
            <a:extLst>
              <a:ext uri="{FF2B5EF4-FFF2-40B4-BE49-F238E27FC236}">
                <a16:creationId xmlns:a16="http://schemas.microsoft.com/office/drawing/2014/main" id="{C4EC127E-E7EF-BDF1-DF9C-705CA645C0D3}"/>
              </a:ext>
            </a:extLst>
          </p:cNvPr>
          <p:cNvCxnSpPr/>
          <p:nvPr/>
        </p:nvCxnSpPr>
        <p:spPr>
          <a:xfrm flipV="1">
            <a:off x="2850805" y="2512940"/>
            <a:ext cx="6263640" cy="1975215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uadroTexto 2">
            <a:extLst>
              <a:ext uri="{FF2B5EF4-FFF2-40B4-BE49-F238E27FC236}">
                <a16:creationId xmlns:a16="http://schemas.microsoft.com/office/drawing/2014/main" id="{B65263CE-51F8-8EEC-6919-67293CD00793}"/>
              </a:ext>
            </a:extLst>
          </p:cNvPr>
          <p:cNvSpPr txBox="1"/>
          <p:nvPr/>
        </p:nvSpPr>
        <p:spPr>
          <a:xfrm>
            <a:off x="6600093" y="4746167"/>
            <a:ext cx="523110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800" b="1" dirty="0">
                <a:solidFill>
                  <a:schemeClr val="bg2">
                    <a:lumMod val="10000"/>
                  </a:schemeClr>
                </a:solidFill>
              </a:rPr>
              <a:t>Es algo FUNDAMENTAL para el desarrollo de una Educación Pública Integral e Inclusiva en favor de nuestros estudiantes.</a:t>
            </a:r>
          </a:p>
        </p:txBody>
      </p:sp>
    </p:spTree>
    <p:extLst>
      <p:ext uri="{BB962C8B-B14F-4D97-AF65-F5344CB8AC3E}">
        <p14:creationId xmlns:p14="http://schemas.microsoft.com/office/powerpoint/2010/main" val="10829061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51CEAB-B9CD-1940-3F66-6D8C819673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2A0C7C4E-365B-8E39-4C8E-B46080B928BF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400676" y="461761"/>
            <a:ext cx="11038887" cy="596123"/>
          </a:xfrm>
        </p:spPr>
        <p:txBody>
          <a:bodyPr>
            <a:normAutofit/>
          </a:bodyPr>
          <a:lstStyle/>
          <a:p>
            <a:pPr algn="ctr"/>
            <a:r>
              <a:rPr lang="es-ES" dirty="0">
                <a:solidFill>
                  <a:srgbClr val="7030A0"/>
                </a:solidFill>
              </a:rPr>
              <a:t>CONCLUSIÓN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52B00C8-F5C7-9207-2FC8-F7BD99137421}"/>
              </a:ext>
            </a:extLst>
          </p:cNvPr>
          <p:cNvSpPr txBox="1"/>
          <p:nvPr/>
        </p:nvSpPr>
        <p:spPr>
          <a:xfrm>
            <a:off x="576556" y="2043683"/>
            <a:ext cx="1103888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400" b="1" dirty="0">
                <a:solidFill>
                  <a:schemeClr val="accent3"/>
                </a:solidFill>
              </a:rPr>
              <a:t>El desarrollo profesional docente es la forma más significativa de CUIDAR y FORTALECER a nuestros docentes en su rol y en el respeto de nuestra sociedad.</a:t>
            </a:r>
          </a:p>
        </p:txBody>
      </p:sp>
    </p:spTree>
    <p:extLst>
      <p:ext uri="{BB962C8B-B14F-4D97-AF65-F5344CB8AC3E}">
        <p14:creationId xmlns:p14="http://schemas.microsoft.com/office/powerpoint/2010/main" val="19915105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magen 2">
            <a:extLst>
              <a:ext uri="{FF2B5EF4-FFF2-40B4-BE49-F238E27FC236}">
                <a16:creationId xmlns:a16="http://schemas.microsoft.com/office/drawing/2014/main" id="{4F404E1E-C2F7-A9DF-85B9-1C9E40205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9825" y="704850"/>
            <a:ext cx="7772400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5B5F16E-8001-4ECA-6352-7136923C68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lecha: a la derecha 14">
            <a:extLst>
              <a:ext uri="{FF2B5EF4-FFF2-40B4-BE49-F238E27FC236}">
                <a16:creationId xmlns:a16="http://schemas.microsoft.com/office/drawing/2014/main" id="{CAADA076-6BF4-4A66-9B75-C9269497DBCE}"/>
              </a:ext>
            </a:extLst>
          </p:cNvPr>
          <p:cNvSpPr/>
          <p:nvPr/>
        </p:nvSpPr>
        <p:spPr>
          <a:xfrm>
            <a:off x="5811030" y="2534283"/>
            <a:ext cx="1035153" cy="183863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AD126054-42C5-6099-07A6-33F3207577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6925" y="738557"/>
            <a:ext cx="3772703" cy="2542586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1C3B1BEE-0A06-DA5B-664A-A331DBF764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7043" y="3664046"/>
            <a:ext cx="2309784" cy="2309784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070A1A76-17A1-A2B1-A1DF-61877B405BCE}"/>
              </a:ext>
            </a:extLst>
          </p:cNvPr>
          <p:cNvSpPr txBox="1"/>
          <p:nvPr/>
        </p:nvSpPr>
        <p:spPr>
          <a:xfrm>
            <a:off x="10022572" y="5019786"/>
            <a:ext cx="7142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6000" b="1" dirty="0">
                <a:solidFill>
                  <a:schemeClr val="tx2"/>
                </a:solidFill>
              </a:rPr>
              <a:t>$</a:t>
            </a:r>
          </a:p>
        </p:txBody>
      </p:sp>
      <p:pic>
        <p:nvPicPr>
          <p:cNvPr id="3" name="object 9">
            <a:extLst>
              <a:ext uri="{FF2B5EF4-FFF2-40B4-BE49-F238E27FC236}">
                <a16:creationId xmlns:a16="http://schemas.microsoft.com/office/drawing/2014/main" id="{DD70CD87-7FFB-0ECE-4F25-D46972DBB098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64642" y="1177538"/>
            <a:ext cx="3555074" cy="2421068"/>
          </a:xfrm>
          <a:prstGeom prst="rect">
            <a:avLst/>
          </a:prstGeom>
          <a:ln w="41275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350057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1B05E1-567E-9F45-6FF6-CAD3495607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1D77E365-AD6F-0AFC-F338-D5295087D091}"/>
              </a:ext>
            </a:extLst>
          </p:cNvPr>
          <p:cNvSpPr txBox="1"/>
          <p:nvPr/>
        </p:nvSpPr>
        <p:spPr>
          <a:xfrm>
            <a:off x="1150374" y="324664"/>
            <a:ext cx="9891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800" b="1" dirty="0"/>
              <a:t>PARA QUÉ EL DESARROLLO PROFESIONAL DOCENTE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0BBB392-C1E5-767A-40CC-E5B57EE1428C}"/>
              </a:ext>
            </a:extLst>
          </p:cNvPr>
          <p:cNvSpPr txBox="1"/>
          <p:nvPr/>
        </p:nvSpPr>
        <p:spPr>
          <a:xfrm>
            <a:off x="1582282" y="-18678"/>
            <a:ext cx="112087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6600" dirty="0"/>
              <a:t>¿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9E625F4-9B93-E07D-304F-302FC6A2EE05}"/>
              </a:ext>
            </a:extLst>
          </p:cNvPr>
          <p:cNvSpPr txBox="1"/>
          <p:nvPr/>
        </p:nvSpPr>
        <p:spPr>
          <a:xfrm>
            <a:off x="9488841" y="32276"/>
            <a:ext cx="112087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6600" dirty="0"/>
              <a:t>?</a:t>
            </a:r>
          </a:p>
        </p:txBody>
      </p:sp>
      <p:pic>
        <p:nvPicPr>
          <p:cNvPr id="9" name="object 9">
            <a:extLst>
              <a:ext uri="{FF2B5EF4-FFF2-40B4-BE49-F238E27FC236}">
                <a16:creationId xmlns:a16="http://schemas.microsoft.com/office/drawing/2014/main" id="{B0BFCDD8-04CB-C851-DD54-08D0D7732EDD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64642" y="1177538"/>
            <a:ext cx="3555074" cy="2421068"/>
          </a:xfrm>
          <a:prstGeom prst="rect">
            <a:avLst/>
          </a:prstGeom>
          <a:ln w="41275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715285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E593BA8-AEC5-08B0-AD01-BC0620F066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39C8094D-007F-04B8-B989-F04EACB2B0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01085" y="453215"/>
            <a:ext cx="2186737" cy="2171698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1E979905-CC4F-EB40-B720-7BA143D866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4638" y="547576"/>
            <a:ext cx="3239309" cy="1599868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CBB97EB6-E848-AD72-226B-5FA3B6D464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59082" y="2755562"/>
            <a:ext cx="2790857" cy="1599868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89830999-998E-CB54-646F-D339C92BF7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9701" y="4409887"/>
            <a:ext cx="2517732" cy="1818098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32249C76-7750-863C-95CC-7AF2A578F1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8956994" y="4486080"/>
            <a:ext cx="2734267" cy="1818098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79CF66B4-5F1E-17A6-35E3-FCC5E2792D8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74614" y="4409887"/>
            <a:ext cx="2285199" cy="1818098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B7ED1924-8428-7091-12FB-BDDE2F08D2F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6374614" y="2426693"/>
            <a:ext cx="2253383" cy="1818098"/>
          </a:xfrm>
          <a:prstGeom prst="rect">
            <a:avLst/>
          </a:prstGeom>
        </p:spPr>
      </p:pic>
      <p:pic>
        <p:nvPicPr>
          <p:cNvPr id="2" name="Imagen 1" descr="Un grupo de personas sentadas en una oficina">
            <a:extLst>
              <a:ext uri="{FF2B5EF4-FFF2-40B4-BE49-F238E27FC236}">
                <a16:creationId xmlns:a16="http://schemas.microsoft.com/office/drawing/2014/main" id="{F86B0AD0-7B47-13FA-48E0-FBD20CFB426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9685" y="4244791"/>
            <a:ext cx="2585322" cy="1938992"/>
          </a:xfrm>
          <a:prstGeom prst="rect">
            <a:avLst/>
          </a:prstGeom>
        </p:spPr>
      </p:pic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A1E7027D-AE7E-FDC7-8E8A-DCD2FF3E539F}"/>
              </a:ext>
            </a:extLst>
          </p:cNvPr>
          <p:cNvCxnSpPr>
            <a:cxnSpLocks/>
          </p:cNvCxnSpPr>
          <p:nvPr/>
        </p:nvCxnSpPr>
        <p:spPr>
          <a:xfrm flipV="1">
            <a:off x="4166568" y="1177538"/>
            <a:ext cx="1838070" cy="999525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26C2D2FF-17DA-95C2-C681-8248F9721A29}"/>
              </a:ext>
            </a:extLst>
          </p:cNvPr>
          <p:cNvCxnSpPr>
            <a:cxnSpLocks/>
          </p:cNvCxnSpPr>
          <p:nvPr/>
        </p:nvCxnSpPr>
        <p:spPr>
          <a:xfrm>
            <a:off x="4166568" y="2148204"/>
            <a:ext cx="2208046" cy="1647048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9A76849F-EE62-BEB1-A4B5-CD52A7C82F09}"/>
              </a:ext>
            </a:extLst>
          </p:cNvPr>
          <p:cNvCxnSpPr>
            <a:cxnSpLocks/>
          </p:cNvCxnSpPr>
          <p:nvPr/>
        </p:nvCxnSpPr>
        <p:spPr>
          <a:xfrm>
            <a:off x="4166568" y="2147444"/>
            <a:ext cx="826236" cy="2207986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object 9">
            <a:extLst>
              <a:ext uri="{FF2B5EF4-FFF2-40B4-BE49-F238E27FC236}">
                <a16:creationId xmlns:a16="http://schemas.microsoft.com/office/drawing/2014/main" id="{29B5A447-8194-4527-B427-412CBAA8EA89}"/>
              </a:ext>
            </a:extLst>
          </p:cNvPr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64642" y="1177538"/>
            <a:ext cx="3555074" cy="2421068"/>
          </a:xfrm>
          <a:prstGeom prst="rect">
            <a:avLst/>
          </a:prstGeom>
          <a:ln w="41275">
            <a:solidFill>
              <a:srgbClr val="002060"/>
            </a:solidFill>
          </a:ln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1C488F45-0441-717F-E856-F076E104EF89}"/>
              </a:ext>
            </a:extLst>
          </p:cNvPr>
          <p:cNvSpPr txBox="1"/>
          <p:nvPr/>
        </p:nvSpPr>
        <p:spPr>
          <a:xfrm>
            <a:off x="4163836" y="354726"/>
            <a:ext cx="1404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000" b="1" dirty="0"/>
              <a:t>Deberes del docente</a:t>
            </a:r>
          </a:p>
        </p:txBody>
      </p:sp>
    </p:spTree>
    <p:extLst>
      <p:ext uri="{BB962C8B-B14F-4D97-AF65-F5344CB8AC3E}">
        <p14:creationId xmlns:p14="http://schemas.microsoft.com/office/powerpoint/2010/main" val="1671373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D1355CB-683B-3B33-AA2D-9E791D6232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D78923C4-EA80-7F22-302A-84C0926700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01085" y="453215"/>
            <a:ext cx="2186737" cy="2171698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FDF6143E-E02C-E635-B015-2B3C4D2920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4638" y="547576"/>
            <a:ext cx="3239309" cy="1599868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6C5F2403-3BF2-50B4-B637-9D03B21EE0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59082" y="2755562"/>
            <a:ext cx="2790857" cy="1599868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710287CA-605F-7675-2CA2-91060CB3BE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9701" y="4409887"/>
            <a:ext cx="2517732" cy="1818098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597197D5-52BD-D5FE-69E4-6BD8563EFF6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8956994" y="4486080"/>
            <a:ext cx="2734267" cy="1818098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DC1CD33D-7C12-7FC2-2825-7F2AB5A3662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74614" y="4409887"/>
            <a:ext cx="2285199" cy="1818098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4281F18C-2ADF-4644-8C22-C76EB69FE88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6374614" y="2426693"/>
            <a:ext cx="2253383" cy="1818098"/>
          </a:xfrm>
          <a:prstGeom prst="rect">
            <a:avLst/>
          </a:prstGeom>
        </p:spPr>
      </p:pic>
      <p:pic>
        <p:nvPicPr>
          <p:cNvPr id="2" name="Imagen 1" descr="Un grupo de personas sentadas en una oficina">
            <a:extLst>
              <a:ext uri="{FF2B5EF4-FFF2-40B4-BE49-F238E27FC236}">
                <a16:creationId xmlns:a16="http://schemas.microsoft.com/office/drawing/2014/main" id="{8E25FD14-66BD-0B74-0BE0-28CE404AA4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9685" y="4244791"/>
            <a:ext cx="2585322" cy="1938992"/>
          </a:xfrm>
          <a:prstGeom prst="rect">
            <a:avLst/>
          </a:prstGeom>
        </p:spPr>
      </p:pic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4703A967-4CAC-3072-88FB-5D015A624FB3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4143142" y="1347510"/>
            <a:ext cx="1861496" cy="799934"/>
          </a:xfrm>
          <a:prstGeom prst="straightConnector1">
            <a:avLst/>
          </a:prstGeom>
          <a:ln w="698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653C5C2C-738E-9F30-4A92-7102B04383D2}"/>
              </a:ext>
            </a:extLst>
          </p:cNvPr>
          <p:cNvCxnSpPr>
            <a:cxnSpLocks/>
          </p:cNvCxnSpPr>
          <p:nvPr/>
        </p:nvCxnSpPr>
        <p:spPr>
          <a:xfrm flipH="1" flipV="1">
            <a:off x="4166568" y="2147444"/>
            <a:ext cx="2208046" cy="1408052"/>
          </a:xfrm>
          <a:prstGeom prst="straightConnector1">
            <a:avLst/>
          </a:prstGeom>
          <a:ln w="698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6F197B8E-F782-3D2D-BD2E-AA1618D47BF1}"/>
              </a:ext>
            </a:extLst>
          </p:cNvPr>
          <p:cNvCxnSpPr>
            <a:cxnSpLocks/>
            <a:stCxn id="25" idx="0"/>
          </p:cNvCxnSpPr>
          <p:nvPr/>
        </p:nvCxnSpPr>
        <p:spPr>
          <a:xfrm flipH="1" flipV="1">
            <a:off x="4175640" y="2173709"/>
            <a:ext cx="642927" cy="2236178"/>
          </a:xfrm>
          <a:prstGeom prst="straightConnector1">
            <a:avLst/>
          </a:prstGeom>
          <a:ln w="698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object 9">
            <a:extLst>
              <a:ext uri="{FF2B5EF4-FFF2-40B4-BE49-F238E27FC236}">
                <a16:creationId xmlns:a16="http://schemas.microsoft.com/office/drawing/2014/main" id="{3376F975-278B-2986-32F5-5DA6E6E2DA43}"/>
              </a:ext>
            </a:extLst>
          </p:cNvPr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64642" y="1177538"/>
            <a:ext cx="3555074" cy="2421068"/>
          </a:xfrm>
          <a:prstGeom prst="rect">
            <a:avLst/>
          </a:prstGeom>
          <a:ln w="41275">
            <a:solidFill>
              <a:srgbClr val="002060"/>
            </a:solidFill>
          </a:ln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558D9FA7-551B-676F-4ED8-341FA542293A}"/>
              </a:ext>
            </a:extLst>
          </p:cNvPr>
          <p:cNvSpPr txBox="1"/>
          <p:nvPr/>
        </p:nvSpPr>
        <p:spPr>
          <a:xfrm>
            <a:off x="4159454" y="453215"/>
            <a:ext cx="1475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000" b="1" dirty="0">
                <a:solidFill>
                  <a:srgbClr val="00B050"/>
                </a:solidFill>
              </a:rPr>
              <a:t>Derechos de los estudiantes</a:t>
            </a:r>
          </a:p>
        </p:txBody>
      </p:sp>
    </p:spTree>
    <p:extLst>
      <p:ext uri="{BB962C8B-B14F-4D97-AF65-F5344CB8AC3E}">
        <p14:creationId xmlns:p14="http://schemas.microsoft.com/office/powerpoint/2010/main" val="3166982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D4F3A2-9EE7-AC01-6FFE-F146121FE4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1">
            <a:extLst>
              <a:ext uri="{FF2B5EF4-FFF2-40B4-BE49-F238E27FC236}">
                <a16:creationId xmlns:a16="http://schemas.microsoft.com/office/drawing/2014/main" id="{D1C3158C-B7CC-47D1-CE01-894AF4457634}"/>
              </a:ext>
            </a:extLst>
          </p:cNvPr>
          <p:cNvSpPr txBox="1">
            <a:spLocks/>
          </p:cNvSpPr>
          <p:nvPr/>
        </p:nvSpPr>
        <p:spPr>
          <a:xfrm>
            <a:off x="334297" y="414287"/>
            <a:ext cx="4306529" cy="108547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b="1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400" dirty="0"/>
              <a:t>DESARROLLO </a:t>
            </a:r>
          </a:p>
          <a:p>
            <a:pPr algn="ctr"/>
            <a:r>
              <a:rPr lang="es-ES" sz="2400" dirty="0"/>
              <a:t>PROFESIONAL DOCENTE</a:t>
            </a:r>
          </a:p>
          <a:p>
            <a:pPr algn="ctr"/>
            <a:r>
              <a:rPr lang="es-ES" sz="2400" dirty="0"/>
              <a:t> Y DE AAEE</a:t>
            </a:r>
            <a:endParaRPr lang="es-CL" sz="2400" dirty="0"/>
          </a:p>
        </p:txBody>
      </p:sp>
      <p:sp>
        <p:nvSpPr>
          <p:cNvPr id="3" name="Marcador de texto 1">
            <a:extLst>
              <a:ext uri="{FF2B5EF4-FFF2-40B4-BE49-F238E27FC236}">
                <a16:creationId xmlns:a16="http://schemas.microsoft.com/office/drawing/2014/main" id="{0B3D6416-F6CB-E7ED-B9FD-7FB3B9AEA1F9}"/>
              </a:ext>
            </a:extLst>
          </p:cNvPr>
          <p:cNvSpPr txBox="1">
            <a:spLocks/>
          </p:cNvSpPr>
          <p:nvPr/>
        </p:nvSpPr>
        <p:spPr>
          <a:xfrm>
            <a:off x="6592686" y="473551"/>
            <a:ext cx="6078781" cy="93307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b="1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3200" dirty="0"/>
              <a:t>ESTUDIANTE</a:t>
            </a:r>
            <a:endParaRPr lang="es-CL" sz="32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2E53E8B-3E97-2596-2975-576161D857EF}"/>
              </a:ext>
            </a:extLst>
          </p:cNvPr>
          <p:cNvSpPr txBox="1"/>
          <p:nvPr/>
        </p:nvSpPr>
        <p:spPr>
          <a:xfrm>
            <a:off x="8024816" y="2884088"/>
            <a:ext cx="408805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dirty="0"/>
              <a:t>Nuevas formas de aprendizajes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dirty="0"/>
              <a:t>Diversidad y condiciones de origen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dirty="0"/>
              <a:t>Desarrollo de habilidades personales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dirty="0"/>
              <a:t>Aprendizajes visibles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dirty="0"/>
              <a:t>Desarrollo Integral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dirty="0"/>
              <a:t>Bienestar socioemocional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dirty="0">
                <a:solidFill>
                  <a:srgbClr val="FF0000"/>
                </a:solidFill>
              </a:rPr>
              <a:t>Perfil esperado del estudiante: </a:t>
            </a:r>
            <a:r>
              <a:rPr lang="es-CL" sz="2000" dirty="0">
                <a:solidFill>
                  <a:srgbClr val="002060"/>
                </a:solidFill>
              </a:rPr>
              <a:t>Logre desplegar toda su potencialidad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7B0A3CC-B2C5-A8DD-BBEC-FD20240B69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9788" y="1086731"/>
            <a:ext cx="1581582" cy="1570705"/>
          </a:xfrm>
          <a:prstGeom prst="rect">
            <a:avLst/>
          </a:prstGeom>
        </p:spPr>
      </p:pic>
      <p:sp>
        <p:nvSpPr>
          <p:cNvPr id="8" name="Flecha: a la derecha 7">
            <a:extLst>
              <a:ext uri="{FF2B5EF4-FFF2-40B4-BE49-F238E27FC236}">
                <a16:creationId xmlns:a16="http://schemas.microsoft.com/office/drawing/2014/main" id="{B7C3A4E5-9AC9-1EB4-FDF9-61A1E1E9BEE5}"/>
              </a:ext>
            </a:extLst>
          </p:cNvPr>
          <p:cNvSpPr/>
          <p:nvPr/>
        </p:nvSpPr>
        <p:spPr>
          <a:xfrm>
            <a:off x="5289754" y="473551"/>
            <a:ext cx="1035153" cy="45604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00900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27B984-902B-D21C-53E5-9D38D35C82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1">
            <a:extLst>
              <a:ext uri="{FF2B5EF4-FFF2-40B4-BE49-F238E27FC236}">
                <a16:creationId xmlns:a16="http://schemas.microsoft.com/office/drawing/2014/main" id="{E52B45B5-5A3E-A924-EE1A-4558C8713866}"/>
              </a:ext>
            </a:extLst>
          </p:cNvPr>
          <p:cNvSpPr txBox="1">
            <a:spLocks/>
          </p:cNvSpPr>
          <p:nvPr/>
        </p:nvSpPr>
        <p:spPr>
          <a:xfrm>
            <a:off x="334297" y="414287"/>
            <a:ext cx="4306529" cy="108547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b="1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400" dirty="0"/>
              <a:t>DESARROLLO </a:t>
            </a:r>
          </a:p>
          <a:p>
            <a:pPr algn="ctr"/>
            <a:r>
              <a:rPr lang="es-ES" sz="2400" dirty="0"/>
              <a:t>PROFESIONAL DOCENTE</a:t>
            </a:r>
          </a:p>
          <a:p>
            <a:pPr algn="ctr"/>
            <a:r>
              <a:rPr lang="es-ES" sz="2400" dirty="0"/>
              <a:t> Y DE AAEE</a:t>
            </a:r>
            <a:endParaRPr lang="es-CL" sz="2400" dirty="0"/>
          </a:p>
        </p:txBody>
      </p:sp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EE091010-BEBA-70F9-9499-9EADCE41FA81}"/>
              </a:ext>
            </a:extLst>
          </p:cNvPr>
          <p:cNvSpPr txBox="1">
            <a:spLocks/>
          </p:cNvSpPr>
          <p:nvPr/>
        </p:nvSpPr>
        <p:spPr>
          <a:xfrm>
            <a:off x="6592686" y="473551"/>
            <a:ext cx="6078781" cy="93307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b="1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3200" dirty="0"/>
              <a:t>ESTUDIANTE</a:t>
            </a:r>
            <a:endParaRPr lang="es-CL" sz="32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C94048C7-6968-1B58-F0B7-26CB9A7F5E1C}"/>
              </a:ext>
            </a:extLst>
          </p:cNvPr>
          <p:cNvSpPr txBox="1"/>
          <p:nvPr/>
        </p:nvSpPr>
        <p:spPr>
          <a:xfrm>
            <a:off x="8024816" y="2884088"/>
            <a:ext cx="408805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dirty="0"/>
              <a:t>Nuevas formas de aprendizajes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dirty="0"/>
              <a:t>Diversidad y condiciones de origen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dirty="0"/>
              <a:t>Desarrollo de habilidades personales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dirty="0"/>
              <a:t>Aprendizajes visibles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dirty="0"/>
              <a:t>Desarrollo Integral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dirty="0"/>
              <a:t>Bienestar socioemocional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dirty="0">
                <a:solidFill>
                  <a:srgbClr val="FF0000"/>
                </a:solidFill>
              </a:rPr>
              <a:t>Perfil esperado del estudiante: </a:t>
            </a:r>
            <a:r>
              <a:rPr lang="es-CL" sz="2000" dirty="0">
                <a:solidFill>
                  <a:srgbClr val="002060"/>
                </a:solidFill>
              </a:rPr>
              <a:t>Logre desplegar toda su potencialidad</a:t>
            </a:r>
          </a:p>
        </p:txBody>
      </p:sp>
      <p:sp>
        <p:nvSpPr>
          <p:cNvPr id="15" name="Flecha: a la derecha 14">
            <a:extLst>
              <a:ext uri="{FF2B5EF4-FFF2-40B4-BE49-F238E27FC236}">
                <a16:creationId xmlns:a16="http://schemas.microsoft.com/office/drawing/2014/main" id="{E5FF5739-E90C-24C6-2532-59C528C29AFA}"/>
              </a:ext>
            </a:extLst>
          </p:cNvPr>
          <p:cNvSpPr/>
          <p:nvPr/>
        </p:nvSpPr>
        <p:spPr>
          <a:xfrm>
            <a:off x="5289754" y="473551"/>
            <a:ext cx="1035153" cy="45604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8CE4A60-668B-7983-864A-D256256363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9788" y="1086731"/>
            <a:ext cx="1581582" cy="1570705"/>
          </a:xfrm>
          <a:prstGeom prst="rect">
            <a:avLst/>
          </a:prstGeom>
        </p:spPr>
      </p:pic>
      <p:grpSp>
        <p:nvGrpSpPr>
          <p:cNvPr id="40" name="Grupo 39">
            <a:extLst>
              <a:ext uri="{FF2B5EF4-FFF2-40B4-BE49-F238E27FC236}">
                <a16:creationId xmlns:a16="http://schemas.microsoft.com/office/drawing/2014/main" id="{87585862-217B-E148-3030-07968DA9A695}"/>
              </a:ext>
            </a:extLst>
          </p:cNvPr>
          <p:cNvGrpSpPr/>
          <p:nvPr/>
        </p:nvGrpSpPr>
        <p:grpSpPr>
          <a:xfrm>
            <a:off x="5394050" y="1215407"/>
            <a:ext cx="1197721" cy="1556991"/>
            <a:chOff x="6564476" y="4963052"/>
            <a:chExt cx="1131833" cy="1390911"/>
          </a:xfrm>
        </p:grpSpPr>
        <p:sp>
          <p:nvSpPr>
            <p:cNvPr id="41" name="CuadroTexto 40">
              <a:extLst>
                <a:ext uri="{FF2B5EF4-FFF2-40B4-BE49-F238E27FC236}">
                  <a16:creationId xmlns:a16="http://schemas.microsoft.com/office/drawing/2014/main" id="{EA0AECE7-7BEF-7D74-56DF-E443D11DA863}"/>
                </a:ext>
              </a:extLst>
            </p:cNvPr>
            <p:cNvSpPr txBox="1"/>
            <p:nvPr/>
          </p:nvSpPr>
          <p:spPr>
            <a:xfrm>
              <a:off x="6564476" y="5838438"/>
              <a:ext cx="1131833" cy="515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050" b="1" dirty="0">
                  <a:solidFill>
                    <a:srgbClr val="002060"/>
                  </a:solidFill>
                  <a:latin typeface="Verdana" charset="0"/>
                  <a:ea typeface="Verdana" charset="0"/>
                  <a:cs typeface="Verdana" charset="0"/>
                </a:rPr>
                <a:t>Mejora continua de la calidad</a:t>
              </a:r>
            </a:p>
          </p:txBody>
        </p:sp>
        <p:pic>
          <p:nvPicPr>
            <p:cNvPr id="42" name="Imagen 41">
              <a:extLst>
                <a:ext uri="{FF2B5EF4-FFF2-40B4-BE49-F238E27FC236}">
                  <a16:creationId xmlns:a16="http://schemas.microsoft.com/office/drawing/2014/main" id="{C5E9BABE-08C4-6478-FB20-E34267D92C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9958" t="73492" r="39860" b="11662"/>
            <a:stretch/>
          </p:blipFill>
          <p:spPr>
            <a:xfrm>
              <a:off x="6628085" y="4963052"/>
              <a:ext cx="1068224" cy="830997"/>
            </a:xfrm>
            <a:prstGeom prst="rect">
              <a:avLst/>
            </a:prstGeom>
          </p:spPr>
        </p:pic>
      </p:grpSp>
      <p:grpSp>
        <p:nvGrpSpPr>
          <p:cNvPr id="43" name="Grupo 42">
            <a:extLst>
              <a:ext uri="{FF2B5EF4-FFF2-40B4-BE49-F238E27FC236}">
                <a16:creationId xmlns:a16="http://schemas.microsoft.com/office/drawing/2014/main" id="{0432EC20-3834-8133-3DA2-254854369AB4}"/>
              </a:ext>
            </a:extLst>
          </p:cNvPr>
          <p:cNvGrpSpPr/>
          <p:nvPr/>
        </p:nvGrpSpPr>
        <p:grpSpPr>
          <a:xfrm>
            <a:off x="4487688" y="2936547"/>
            <a:ext cx="1356683" cy="1388630"/>
            <a:chOff x="2901609" y="2563738"/>
            <a:chExt cx="1167979" cy="1297458"/>
          </a:xfrm>
        </p:grpSpPr>
        <p:sp>
          <p:nvSpPr>
            <p:cNvPr id="44" name="CuadroTexto 43">
              <a:extLst>
                <a:ext uri="{FF2B5EF4-FFF2-40B4-BE49-F238E27FC236}">
                  <a16:creationId xmlns:a16="http://schemas.microsoft.com/office/drawing/2014/main" id="{B61B6278-7BD8-E441-D8E3-A73F03328A47}"/>
                </a:ext>
              </a:extLst>
            </p:cNvPr>
            <p:cNvSpPr txBox="1"/>
            <p:nvPr/>
          </p:nvSpPr>
          <p:spPr>
            <a:xfrm>
              <a:off x="2901609" y="3458599"/>
              <a:ext cx="1167979" cy="402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050" b="1" dirty="0">
                  <a:solidFill>
                    <a:srgbClr val="002060"/>
                  </a:solidFill>
                  <a:latin typeface="Verdana" charset="0"/>
                  <a:ea typeface="Verdana" charset="0"/>
                  <a:cs typeface="Verdana" charset="0"/>
                </a:rPr>
                <a:t>Colaboración y trabajo en red</a:t>
              </a:r>
            </a:p>
          </p:txBody>
        </p:sp>
        <p:pic>
          <p:nvPicPr>
            <p:cNvPr id="45" name="Imagen 44">
              <a:extLst>
                <a:ext uri="{FF2B5EF4-FFF2-40B4-BE49-F238E27FC236}">
                  <a16:creationId xmlns:a16="http://schemas.microsoft.com/office/drawing/2014/main" id="{91FE9159-C8DC-79AE-0899-59319A4AC9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0393" t="2923" r="40716" b="81619"/>
            <a:stretch/>
          </p:blipFill>
          <p:spPr>
            <a:xfrm>
              <a:off x="3002987" y="2563738"/>
              <a:ext cx="999858" cy="865262"/>
            </a:xfrm>
            <a:prstGeom prst="rect">
              <a:avLst/>
            </a:prstGeom>
          </p:spPr>
        </p:pic>
      </p:grpSp>
      <p:grpSp>
        <p:nvGrpSpPr>
          <p:cNvPr id="46" name="Grupo 45">
            <a:extLst>
              <a:ext uri="{FF2B5EF4-FFF2-40B4-BE49-F238E27FC236}">
                <a16:creationId xmlns:a16="http://schemas.microsoft.com/office/drawing/2014/main" id="{D83512FE-E5B6-B47A-A9B3-22C914C6A7CC}"/>
              </a:ext>
            </a:extLst>
          </p:cNvPr>
          <p:cNvGrpSpPr/>
          <p:nvPr/>
        </p:nvGrpSpPr>
        <p:grpSpPr>
          <a:xfrm>
            <a:off x="4004017" y="1215406"/>
            <a:ext cx="1273618" cy="1411250"/>
            <a:chOff x="8891432" y="4963052"/>
            <a:chExt cx="1123288" cy="1296729"/>
          </a:xfrm>
        </p:grpSpPr>
        <p:sp>
          <p:nvSpPr>
            <p:cNvPr id="47" name="CuadroTexto 46">
              <a:extLst>
                <a:ext uri="{FF2B5EF4-FFF2-40B4-BE49-F238E27FC236}">
                  <a16:creationId xmlns:a16="http://schemas.microsoft.com/office/drawing/2014/main" id="{C265F757-FA53-4698-38AB-B82E0A4B21A9}"/>
                </a:ext>
              </a:extLst>
            </p:cNvPr>
            <p:cNvSpPr txBox="1"/>
            <p:nvPr/>
          </p:nvSpPr>
          <p:spPr>
            <a:xfrm>
              <a:off x="8891432" y="5863860"/>
              <a:ext cx="1123288" cy="395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050" b="1" dirty="0">
                  <a:solidFill>
                    <a:srgbClr val="002060"/>
                  </a:solidFill>
                  <a:latin typeface="Verdana" charset="0"/>
                  <a:ea typeface="Verdana" charset="0"/>
                  <a:cs typeface="Verdana" charset="0"/>
                </a:rPr>
                <a:t>Calidad integral</a:t>
              </a:r>
            </a:p>
          </p:txBody>
        </p:sp>
        <p:pic>
          <p:nvPicPr>
            <p:cNvPr id="48" name="Imagen 47">
              <a:extLst>
                <a:ext uri="{FF2B5EF4-FFF2-40B4-BE49-F238E27FC236}">
                  <a16:creationId xmlns:a16="http://schemas.microsoft.com/office/drawing/2014/main" id="{2B63AF6D-73B8-9B99-18EB-C52A0BAE71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3007" t="73492" r="6811" b="11662"/>
            <a:stretch/>
          </p:blipFill>
          <p:spPr>
            <a:xfrm>
              <a:off x="8946496" y="4963052"/>
              <a:ext cx="1068224" cy="830997"/>
            </a:xfrm>
            <a:prstGeom prst="rect">
              <a:avLst/>
            </a:prstGeom>
          </p:spPr>
        </p:pic>
      </p:grpSp>
      <p:grpSp>
        <p:nvGrpSpPr>
          <p:cNvPr id="49" name="Grupo 48">
            <a:extLst>
              <a:ext uri="{FF2B5EF4-FFF2-40B4-BE49-F238E27FC236}">
                <a16:creationId xmlns:a16="http://schemas.microsoft.com/office/drawing/2014/main" id="{BAC0789C-594F-D61F-3058-58AE80163D0B}"/>
              </a:ext>
            </a:extLst>
          </p:cNvPr>
          <p:cNvGrpSpPr/>
          <p:nvPr/>
        </p:nvGrpSpPr>
        <p:grpSpPr>
          <a:xfrm>
            <a:off x="5942382" y="2950953"/>
            <a:ext cx="1580772" cy="1308507"/>
            <a:chOff x="626032" y="2563738"/>
            <a:chExt cx="1564556" cy="1195336"/>
          </a:xfrm>
        </p:grpSpPr>
        <p:pic>
          <p:nvPicPr>
            <p:cNvPr id="50" name="Imagen 49">
              <a:extLst>
                <a:ext uri="{FF2B5EF4-FFF2-40B4-BE49-F238E27FC236}">
                  <a16:creationId xmlns:a16="http://schemas.microsoft.com/office/drawing/2014/main" id="{89824BE5-B6FD-EBE4-6B8C-A338F2B6F1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270" t="2923" r="72386" b="81619"/>
            <a:stretch/>
          </p:blipFill>
          <p:spPr>
            <a:xfrm>
              <a:off x="837487" y="2563738"/>
              <a:ext cx="1076771" cy="865262"/>
            </a:xfrm>
            <a:prstGeom prst="rect">
              <a:avLst/>
            </a:prstGeom>
          </p:spPr>
        </p:pic>
        <p:sp>
          <p:nvSpPr>
            <p:cNvPr id="51" name="CuadroTexto 50">
              <a:extLst>
                <a:ext uri="{FF2B5EF4-FFF2-40B4-BE49-F238E27FC236}">
                  <a16:creationId xmlns:a16="http://schemas.microsoft.com/office/drawing/2014/main" id="{E1BC2A4F-2708-D426-56E1-917DB1301A2A}"/>
                </a:ext>
              </a:extLst>
            </p:cNvPr>
            <p:cNvSpPr txBox="1"/>
            <p:nvPr/>
          </p:nvSpPr>
          <p:spPr>
            <a:xfrm>
              <a:off x="626032" y="3520090"/>
              <a:ext cx="1564556" cy="238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050" b="1" dirty="0">
                  <a:solidFill>
                    <a:srgbClr val="002060"/>
                  </a:solidFill>
                  <a:latin typeface="Verdana" charset="0"/>
                  <a:ea typeface="Verdana" charset="0"/>
                  <a:cs typeface="Verdana" charset="0"/>
                </a:rPr>
                <a:t>Pertinencia local</a:t>
              </a:r>
              <a:endParaRPr lang="es-ES_tradnl" sz="1050" dirty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endParaRPr>
            </a:p>
          </p:txBody>
        </p:sp>
      </p:grpSp>
      <p:grpSp>
        <p:nvGrpSpPr>
          <p:cNvPr id="52" name="Grupo 51">
            <a:extLst>
              <a:ext uri="{FF2B5EF4-FFF2-40B4-BE49-F238E27FC236}">
                <a16:creationId xmlns:a16="http://schemas.microsoft.com/office/drawing/2014/main" id="{2BE2CEE3-EB00-70AF-3129-CCF7F27ECD31}"/>
              </a:ext>
            </a:extLst>
          </p:cNvPr>
          <p:cNvGrpSpPr/>
          <p:nvPr/>
        </p:nvGrpSpPr>
        <p:grpSpPr>
          <a:xfrm>
            <a:off x="4473996" y="4523590"/>
            <a:ext cx="1458446" cy="1759226"/>
            <a:chOff x="9526720" y="2605989"/>
            <a:chExt cx="1369249" cy="1759226"/>
          </a:xfrm>
        </p:grpSpPr>
        <p:sp>
          <p:nvSpPr>
            <p:cNvPr id="53" name="CuadroTexto 52">
              <a:extLst>
                <a:ext uri="{FF2B5EF4-FFF2-40B4-BE49-F238E27FC236}">
                  <a16:creationId xmlns:a16="http://schemas.microsoft.com/office/drawing/2014/main" id="{DBAE085E-BE4A-F910-62E9-72D4F896F997}"/>
                </a:ext>
              </a:extLst>
            </p:cNvPr>
            <p:cNvSpPr txBox="1"/>
            <p:nvPr/>
          </p:nvSpPr>
          <p:spPr>
            <a:xfrm>
              <a:off x="9526720" y="3626551"/>
              <a:ext cx="136924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050" b="1" dirty="0">
                  <a:solidFill>
                    <a:srgbClr val="002060"/>
                  </a:solidFill>
                  <a:latin typeface="Verdana" charset="0"/>
                  <a:ea typeface="Verdana" charset="0"/>
                  <a:cs typeface="Verdana" charset="0"/>
                </a:rPr>
                <a:t>Desarrollo equitativo e igualdad de oportunidades</a:t>
              </a:r>
            </a:p>
          </p:txBody>
        </p:sp>
        <p:pic>
          <p:nvPicPr>
            <p:cNvPr id="54" name="Imagen 53">
              <a:extLst>
                <a:ext uri="{FF2B5EF4-FFF2-40B4-BE49-F238E27FC236}">
                  <a16:creationId xmlns:a16="http://schemas.microsoft.com/office/drawing/2014/main" id="{F226DB3B-8CCB-93FB-BEAE-F254D90DB4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9599" t="38761" r="40058" b="45780"/>
            <a:stretch/>
          </p:blipFill>
          <p:spPr>
            <a:xfrm>
              <a:off x="9666235" y="2605989"/>
              <a:ext cx="1076772" cy="910776"/>
            </a:xfrm>
            <a:prstGeom prst="rect">
              <a:avLst/>
            </a:prstGeom>
          </p:spPr>
        </p:pic>
      </p:grpSp>
      <p:grpSp>
        <p:nvGrpSpPr>
          <p:cNvPr id="55" name="Grupo 54">
            <a:extLst>
              <a:ext uri="{FF2B5EF4-FFF2-40B4-BE49-F238E27FC236}">
                <a16:creationId xmlns:a16="http://schemas.microsoft.com/office/drawing/2014/main" id="{A9FB6888-083E-BE4A-2CF0-1E94BD85D724}"/>
              </a:ext>
            </a:extLst>
          </p:cNvPr>
          <p:cNvGrpSpPr/>
          <p:nvPr/>
        </p:nvGrpSpPr>
        <p:grpSpPr>
          <a:xfrm>
            <a:off x="6011517" y="4536293"/>
            <a:ext cx="1816273" cy="1603267"/>
            <a:chOff x="4746772" y="2563738"/>
            <a:chExt cx="2162448" cy="1491249"/>
          </a:xfrm>
        </p:grpSpPr>
        <p:sp>
          <p:nvSpPr>
            <p:cNvPr id="56" name="CuadroTexto 55">
              <a:extLst>
                <a:ext uri="{FF2B5EF4-FFF2-40B4-BE49-F238E27FC236}">
                  <a16:creationId xmlns:a16="http://schemas.microsoft.com/office/drawing/2014/main" id="{C6DD00D6-10C2-A48E-B992-C0B50A3296BE}"/>
                </a:ext>
              </a:extLst>
            </p:cNvPr>
            <p:cNvSpPr txBox="1"/>
            <p:nvPr/>
          </p:nvSpPr>
          <p:spPr>
            <a:xfrm>
              <a:off x="4746772" y="3518226"/>
              <a:ext cx="2162448" cy="536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050" b="1" dirty="0">
                  <a:solidFill>
                    <a:srgbClr val="002060"/>
                  </a:solidFill>
                  <a:latin typeface="Verdana" charset="0"/>
                  <a:ea typeface="Verdana" charset="0"/>
                  <a:cs typeface="Verdana" charset="0"/>
                </a:rPr>
                <a:t>Proyectos educativos inclusivos, laicos y de formación ciudadana</a:t>
              </a:r>
            </a:p>
          </p:txBody>
        </p:sp>
        <p:pic>
          <p:nvPicPr>
            <p:cNvPr id="57" name="Imagen 56">
              <a:extLst>
                <a:ext uri="{FF2B5EF4-FFF2-40B4-BE49-F238E27FC236}">
                  <a16:creationId xmlns:a16="http://schemas.microsoft.com/office/drawing/2014/main" id="{8C14EF54-0B16-2044-7C98-1B75EAEC6E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2524" t="3146" r="8585" b="81396"/>
            <a:stretch/>
          </p:blipFill>
          <p:spPr>
            <a:xfrm>
              <a:off x="5105513" y="2563738"/>
              <a:ext cx="1288515" cy="865262"/>
            </a:xfrm>
            <a:prstGeom prst="rect">
              <a:avLst/>
            </a:prstGeom>
          </p:spPr>
        </p:pic>
      </p:grpSp>
      <p:grpSp>
        <p:nvGrpSpPr>
          <p:cNvPr id="58" name="Grupo 57">
            <a:extLst>
              <a:ext uri="{FF2B5EF4-FFF2-40B4-BE49-F238E27FC236}">
                <a16:creationId xmlns:a16="http://schemas.microsoft.com/office/drawing/2014/main" id="{D01900BE-2FA9-A990-E85A-C842D9356045}"/>
              </a:ext>
            </a:extLst>
          </p:cNvPr>
          <p:cNvGrpSpPr/>
          <p:nvPr/>
        </p:nvGrpSpPr>
        <p:grpSpPr>
          <a:xfrm>
            <a:off x="6710016" y="1194463"/>
            <a:ext cx="1314800" cy="1614467"/>
            <a:chOff x="7375433" y="2657622"/>
            <a:chExt cx="1206670" cy="1499858"/>
          </a:xfrm>
        </p:grpSpPr>
        <p:pic>
          <p:nvPicPr>
            <p:cNvPr id="59" name="Imagen 58">
              <a:extLst>
                <a:ext uri="{FF2B5EF4-FFF2-40B4-BE49-F238E27FC236}">
                  <a16:creationId xmlns:a16="http://schemas.microsoft.com/office/drawing/2014/main" id="{5549786D-3DB4-293A-1BBC-DAE77331F3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196" t="38761" r="72461" b="45780"/>
            <a:stretch/>
          </p:blipFill>
          <p:spPr>
            <a:xfrm>
              <a:off x="7396314" y="2657622"/>
              <a:ext cx="1012517" cy="843517"/>
            </a:xfrm>
            <a:prstGeom prst="rect">
              <a:avLst/>
            </a:prstGeom>
          </p:spPr>
        </p:pic>
        <p:sp>
          <p:nvSpPr>
            <p:cNvPr id="60" name="CuadroTexto 59">
              <a:extLst>
                <a:ext uri="{FF2B5EF4-FFF2-40B4-BE49-F238E27FC236}">
                  <a16:creationId xmlns:a16="http://schemas.microsoft.com/office/drawing/2014/main" id="{C06B51EE-D0C4-CF41-8166-C97814FCEA0F}"/>
                </a:ext>
              </a:extLst>
            </p:cNvPr>
            <p:cNvSpPr txBox="1"/>
            <p:nvPr/>
          </p:nvSpPr>
          <p:spPr>
            <a:xfrm>
              <a:off x="7375433" y="3471253"/>
              <a:ext cx="1206670" cy="6862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050" b="1" dirty="0">
                  <a:solidFill>
                    <a:srgbClr val="002060"/>
                  </a:solidFill>
                  <a:latin typeface="Verdana" charset="0"/>
                  <a:ea typeface="Verdana" charset="0"/>
                  <a:cs typeface="Verdana" charset="0"/>
                </a:rPr>
                <a:t>Formación ciudadana y valores republicanos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5793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3A511C-9B20-32EA-C805-021CE14009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1">
            <a:extLst>
              <a:ext uri="{FF2B5EF4-FFF2-40B4-BE49-F238E27FC236}">
                <a16:creationId xmlns:a16="http://schemas.microsoft.com/office/drawing/2014/main" id="{1F7609C2-38C0-61D5-3712-DB5841ED19B1}"/>
              </a:ext>
            </a:extLst>
          </p:cNvPr>
          <p:cNvSpPr txBox="1">
            <a:spLocks/>
          </p:cNvSpPr>
          <p:nvPr/>
        </p:nvSpPr>
        <p:spPr>
          <a:xfrm>
            <a:off x="334297" y="414287"/>
            <a:ext cx="4306529" cy="108547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b="1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400" dirty="0"/>
              <a:t>DESARROLLO </a:t>
            </a:r>
          </a:p>
          <a:p>
            <a:pPr algn="ctr"/>
            <a:r>
              <a:rPr lang="es-ES" sz="2400" dirty="0"/>
              <a:t>PROFESIONAL DOCENTE</a:t>
            </a:r>
          </a:p>
          <a:p>
            <a:pPr algn="ctr"/>
            <a:r>
              <a:rPr lang="es-ES" sz="2400" dirty="0"/>
              <a:t> Y DE AAEE</a:t>
            </a:r>
            <a:endParaRPr lang="es-CL" sz="2400" dirty="0"/>
          </a:p>
        </p:txBody>
      </p:sp>
      <p:sp>
        <p:nvSpPr>
          <p:cNvPr id="15" name="Flecha: a la derecha 14">
            <a:extLst>
              <a:ext uri="{FF2B5EF4-FFF2-40B4-BE49-F238E27FC236}">
                <a16:creationId xmlns:a16="http://schemas.microsoft.com/office/drawing/2014/main" id="{809C2E8C-8033-5F02-A98F-E4592C59C9CA}"/>
              </a:ext>
            </a:extLst>
          </p:cNvPr>
          <p:cNvSpPr/>
          <p:nvPr/>
        </p:nvSpPr>
        <p:spPr>
          <a:xfrm>
            <a:off x="5289754" y="473551"/>
            <a:ext cx="1035153" cy="45604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98191B5F-C61B-1ED1-123D-4A8877353ACA}"/>
              </a:ext>
            </a:extLst>
          </p:cNvPr>
          <p:cNvGrpSpPr/>
          <p:nvPr/>
        </p:nvGrpSpPr>
        <p:grpSpPr>
          <a:xfrm>
            <a:off x="5394050" y="1215407"/>
            <a:ext cx="1197721" cy="1556991"/>
            <a:chOff x="6564476" y="4963052"/>
            <a:chExt cx="1131833" cy="1390911"/>
          </a:xfrm>
        </p:grpSpPr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8850CBEE-4F50-3C72-F7DE-C9BDE39D3D17}"/>
                </a:ext>
              </a:extLst>
            </p:cNvPr>
            <p:cNvSpPr txBox="1"/>
            <p:nvPr/>
          </p:nvSpPr>
          <p:spPr>
            <a:xfrm>
              <a:off x="6564476" y="5838438"/>
              <a:ext cx="1131833" cy="515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050" b="1" dirty="0">
                  <a:solidFill>
                    <a:srgbClr val="002060"/>
                  </a:solidFill>
                  <a:latin typeface="Verdana" charset="0"/>
                  <a:ea typeface="Verdana" charset="0"/>
                  <a:cs typeface="Verdana" charset="0"/>
                </a:rPr>
                <a:t>Mejora continua de la calidad</a:t>
              </a:r>
            </a:p>
          </p:txBody>
        </p:sp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9B5D1EDF-61CB-00E7-FF6D-21E785F9C2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9958" t="73492" r="39860" b="11662"/>
            <a:stretch/>
          </p:blipFill>
          <p:spPr>
            <a:xfrm>
              <a:off x="6628085" y="4963052"/>
              <a:ext cx="1068224" cy="830997"/>
            </a:xfrm>
            <a:prstGeom prst="rect">
              <a:avLst/>
            </a:prstGeom>
          </p:spPr>
        </p:pic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F2CA178C-5149-77CE-560A-9D17BADDBDF0}"/>
              </a:ext>
            </a:extLst>
          </p:cNvPr>
          <p:cNvGrpSpPr/>
          <p:nvPr/>
        </p:nvGrpSpPr>
        <p:grpSpPr>
          <a:xfrm>
            <a:off x="4487688" y="2936547"/>
            <a:ext cx="1356683" cy="1388630"/>
            <a:chOff x="2901609" y="2563738"/>
            <a:chExt cx="1167979" cy="1297458"/>
          </a:xfrm>
        </p:grpSpPr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7404BCD5-9A10-59FB-AFC3-0F95AA4D4499}"/>
                </a:ext>
              </a:extLst>
            </p:cNvPr>
            <p:cNvSpPr txBox="1"/>
            <p:nvPr/>
          </p:nvSpPr>
          <p:spPr>
            <a:xfrm>
              <a:off x="2901609" y="3458599"/>
              <a:ext cx="1167979" cy="402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050" b="1" dirty="0">
                  <a:solidFill>
                    <a:srgbClr val="002060"/>
                  </a:solidFill>
                  <a:latin typeface="Verdana" charset="0"/>
                  <a:ea typeface="Verdana" charset="0"/>
                  <a:cs typeface="Verdana" charset="0"/>
                </a:rPr>
                <a:t>Colaboración y trabajo en red</a:t>
              </a:r>
            </a:p>
          </p:txBody>
        </p:sp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AAC68D0E-E6FB-35F3-E423-CDE60A581E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0393" t="2923" r="40716" b="81619"/>
            <a:stretch/>
          </p:blipFill>
          <p:spPr>
            <a:xfrm>
              <a:off x="3002987" y="2563738"/>
              <a:ext cx="999858" cy="865262"/>
            </a:xfrm>
            <a:prstGeom prst="rect">
              <a:avLst/>
            </a:prstGeom>
          </p:spPr>
        </p:pic>
      </p:grpSp>
      <p:grpSp>
        <p:nvGrpSpPr>
          <p:cNvPr id="18" name="Grupo 17">
            <a:extLst>
              <a:ext uri="{FF2B5EF4-FFF2-40B4-BE49-F238E27FC236}">
                <a16:creationId xmlns:a16="http://schemas.microsoft.com/office/drawing/2014/main" id="{1A3D1F03-55C5-49D9-BB18-585716A94D43}"/>
              </a:ext>
            </a:extLst>
          </p:cNvPr>
          <p:cNvGrpSpPr/>
          <p:nvPr/>
        </p:nvGrpSpPr>
        <p:grpSpPr>
          <a:xfrm>
            <a:off x="4004017" y="1215406"/>
            <a:ext cx="1273618" cy="1411250"/>
            <a:chOff x="8891432" y="4963052"/>
            <a:chExt cx="1123288" cy="1296729"/>
          </a:xfrm>
        </p:grpSpPr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A7BA285B-70F4-E389-2ABC-50A8FDC7768C}"/>
                </a:ext>
              </a:extLst>
            </p:cNvPr>
            <p:cNvSpPr txBox="1"/>
            <p:nvPr/>
          </p:nvSpPr>
          <p:spPr>
            <a:xfrm>
              <a:off x="8891432" y="5863860"/>
              <a:ext cx="1123288" cy="395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050" b="1" dirty="0">
                  <a:solidFill>
                    <a:srgbClr val="002060"/>
                  </a:solidFill>
                  <a:latin typeface="Verdana" charset="0"/>
                  <a:ea typeface="Verdana" charset="0"/>
                  <a:cs typeface="Verdana" charset="0"/>
                </a:rPr>
                <a:t>Calidad integral</a:t>
              </a:r>
            </a:p>
          </p:txBody>
        </p:sp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A4922A11-9811-8C1D-FD7B-8131B369B9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3007" t="73492" r="6811" b="11662"/>
            <a:stretch/>
          </p:blipFill>
          <p:spPr>
            <a:xfrm>
              <a:off x="8946496" y="4963052"/>
              <a:ext cx="1068224" cy="830997"/>
            </a:xfrm>
            <a:prstGeom prst="rect">
              <a:avLst/>
            </a:prstGeom>
          </p:spPr>
        </p:pic>
      </p:grpSp>
      <p:grpSp>
        <p:nvGrpSpPr>
          <p:cNvPr id="24" name="Grupo 23">
            <a:extLst>
              <a:ext uri="{FF2B5EF4-FFF2-40B4-BE49-F238E27FC236}">
                <a16:creationId xmlns:a16="http://schemas.microsoft.com/office/drawing/2014/main" id="{4CDCC28D-4209-E13E-E040-6FA614348B68}"/>
              </a:ext>
            </a:extLst>
          </p:cNvPr>
          <p:cNvGrpSpPr/>
          <p:nvPr/>
        </p:nvGrpSpPr>
        <p:grpSpPr>
          <a:xfrm>
            <a:off x="5942382" y="2950953"/>
            <a:ext cx="1580772" cy="1308507"/>
            <a:chOff x="626032" y="2563738"/>
            <a:chExt cx="1564556" cy="1195336"/>
          </a:xfrm>
        </p:grpSpPr>
        <p:pic>
          <p:nvPicPr>
            <p:cNvPr id="25" name="Imagen 24">
              <a:extLst>
                <a:ext uri="{FF2B5EF4-FFF2-40B4-BE49-F238E27FC236}">
                  <a16:creationId xmlns:a16="http://schemas.microsoft.com/office/drawing/2014/main" id="{D317596F-5701-DE40-C25D-2AC9E46D50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270" t="2923" r="72386" b="81619"/>
            <a:stretch/>
          </p:blipFill>
          <p:spPr>
            <a:xfrm>
              <a:off x="837487" y="2563738"/>
              <a:ext cx="1076771" cy="865262"/>
            </a:xfrm>
            <a:prstGeom prst="rect">
              <a:avLst/>
            </a:prstGeom>
          </p:spPr>
        </p:pic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CD02502A-ACF9-CE12-9796-200DE6883DD6}"/>
                </a:ext>
              </a:extLst>
            </p:cNvPr>
            <p:cNvSpPr txBox="1"/>
            <p:nvPr/>
          </p:nvSpPr>
          <p:spPr>
            <a:xfrm>
              <a:off x="626032" y="3520090"/>
              <a:ext cx="1564556" cy="238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050" b="1" dirty="0">
                  <a:solidFill>
                    <a:srgbClr val="002060"/>
                  </a:solidFill>
                  <a:latin typeface="Verdana" charset="0"/>
                  <a:ea typeface="Verdana" charset="0"/>
                  <a:cs typeface="Verdana" charset="0"/>
                </a:rPr>
                <a:t>Pertinencia local</a:t>
              </a:r>
              <a:endParaRPr lang="es-ES_tradnl" sz="1050" dirty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endParaRPr>
            </a:p>
          </p:txBody>
        </p:sp>
      </p:grpSp>
      <p:grpSp>
        <p:nvGrpSpPr>
          <p:cNvPr id="30" name="Grupo 29">
            <a:extLst>
              <a:ext uri="{FF2B5EF4-FFF2-40B4-BE49-F238E27FC236}">
                <a16:creationId xmlns:a16="http://schemas.microsoft.com/office/drawing/2014/main" id="{0C0FC3F4-2E8D-A4F1-10C3-67AAB18589E9}"/>
              </a:ext>
            </a:extLst>
          </p:cNvPr>
          <p:cNvGrpSpPr/>
          <p:nvPr/>
        </p:nvGrpSpPr>
        <p:grpSpPr>
          <a:xfrm>
            <a:off x="4473996" y="4523590"/>
            <a:ext cx="1458446" cy="1759226"/>
            <a:chOff x="9526720" y="2605989"/>
            <a:chExt cx="1369249" cy="1759226"/>
          </a:xfrm>
        </p:grpSpPr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65B3E032-82D1-BB85-A682-C03829DEA4C0}"/>
                </a:ext>
              </a:extLst>
            </p:cNvPr>
            <p:cNvSpPr txBox="1"/>
            <p:nvPr/>
          </p:nvSpPr>
          <p:spPr>
            <a:xfrm>
              <a:off x="9526720" y="3626551"/>
              <a:ext cx="136924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050" b="1" dirty="0">
                  <a:solidFill>
                    <a:srgbClr val="002060"/>
                  </a:solidFill>
                  <a:latin typeface="Verdana" charset="0"/>
                  <a:ea typeface="Verdana" charset="0"/>
                  <a:cs typeface="Verdana" charset="0"/>
                </a:rPr>
                <a:t>Desarrollo equitativo e igualdad de oportunidades</a:t>
              </a:r>
            </a:p>
          </p:txBody>
        </p:sp>
        <p:pic>
          <p:nvPicPr>
            <p:cNvPr id="32" name="Imagen 31">
              <a:extLst>
                <a:ext uri="{FF2B5EF4-FFF2-40B4-BE49-F238E27FC236}">
                  <a16:creationId xmlns:a16="http://schemas.microsoft.com/office/drawing/2014/main" id="{8A58176A-ABCB-051D-E194-C6F8385853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9599" t="38761" r="40058" b="45780"/>
            <a:stretch/>
          </p:blipFill>
          <p:spPr>
            <a:xfrm>
              <a:off x="9666235" y="2605989"/>
              <a:ext cx="1076772" cy="910776"/>
            </a:xfrm>
            <a:prstGeom prst="rect">
              <a:avLst/>
            </a:prstGeom>
          </p:spPr>
        </p:pic>
      </p:grpSp>
      <p:grpSp>
        <p:nvGrpSpPr>
          <p:cNvPr id="33" name="Grupo 32">
            <a:extLst>
              <a:ext uri="{FF2B5EF4-FFF2-40B4-BE49-F238E27FC236}">
                <a16:creationId xmlns:a16="http://schemas.microsoft.com/office/drawing/2014/main" id="{D40954D8-5771-ADC7-A30B-01CAECB231F5}"/>
              </a:ext>
            </a:extLst>
          </p:cNvPr>
          <p:cNvGrpSpPr/>
          <p:nvPr/>
        </p:nvGrpSpPr>
        <p:grpSpPr>
          <a:xfrm>
            <a:off x="6011517" y="4536293"/>
            <a:ext cx="1816273" cy="1603267"/>
            <a:chOff x="4746772" y="2563738"/>
            <a:chExt cx="2162448" cy="1491249"/>
          </a:xfrm>
        </p:grpSpPr>
        <p:sp>
          <p:nvSpPr>
            <p:cNvPr id="34" name="CuadroTexto 33">
              <a:extLst>
                <a:ext uri="{FF2B5EF4-FFF2-40B4-BE49-F238E27FC236}">
                  <a16:creationId xmlns:a16="http://schemas.microsoft.com/office/drawing/2014/main" id="{1E58910D-D8C0-3AC5-CBF1-A6F7B5C6A440}"/>
                </a:ext>
              </a:extLst>
            </p:cNvPr>
            <p:cNvSpPr txBox="1"/>
            <p:nvPr/>
          </p:nvSpPr>
          <p:spPr>
            <a:xfrm>
              <a:off x="4746772" y="3518226"/>
              <a:ext cx="2162448" cy="536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050" b="1" dirty="0">
                  <a:solidFill>
                    <a:srgbClr val="002060"/>
                  </a:solidFill>
                  <a:latin typeface="Verdana" charset="0"/>
                  <a:ea typeface="Verdana" charset="0"/>
                  <a:cs typeface="Verdana" charset="0"/>
                </a:rPr>
                <a:t>Proyectos educativos inclusivos, laicos y de formación ciudadana</a:t>
              </a:r>
            </a:p>
          </p:txBody>
        </p:sp>
        <p:pic>
          <p:nvPicPr>
            <p:cNvPr id="35" name="Imagen 34">
              <a:extLst>
                <a:ext uri="{FF2B5EF4-FFF2-40B4-BE49-F238E27FC236}">
                  <a16:creationId xmlns:a16="http://schemas.microsoft.com/office/drawing/2014/main" id="{4D2F71E6-39B3-DA6A-2BBC-50ABCF66AF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2524" t="3146" r="8585" b="81396"/>
            <a:stretch/>
          </p:blipFill>
          <p:spPr>
            <a:xfrm>
              <a:off x="5105513" y="2563738"/>
              <a:ext cx="1288515" cy="865262"/>
            </a:xfrm>
            <a:prstGeom prst="rect">
              <a:avLst/>
            </a:prstGeom>
          </p:spPr>
        </p:pic>
      </p:grpSp>
      <p:grpSp>
        <p:nvGrpSpPr>
          <p:cNvPr id="36" name="Grupo 35">
            <a:extLst>
              <a:ext uri="{FF2B5EF4-FFF2-40B4-BE49-F238E27FC236}">
                <a16:creationId xmlns:a16="http://schemas.microsoft.com/office/drawing/2014/main" id="{6DDF4FFA-C44C-8AEB-FA2D-46F6A48B6F14}"/>
              </a:ext>
            </a:extLst>
          </p:cNvPr>
          <p:cNvGrpSpPr/>
          <p:nvPr/>
        </p:nvGrpSpPr>
        <p:grpSpPr>
          <a:xfrm>
            <a:off x="6710016" y="1194463"/>
            <a:ext cx="1314800" cy="1614467"/>
            <a:chOff x="7375433" y="2657622"/>
            <a:chExt cx="1206670" cy="1499858"/>
          </a:xfrm>
        </p:grpSpPr>
        <p:pic>
          <p:nvPicPr>
            <p:cNvPr id="37" name="Imagen 36">
              <a:extLst>
                <a:ext uri="{FF2B5EF4-FFF2-40B4-BE49-F238E27FC236}">
                  <a16:creationId xmlns:a16="http://schemas.microsoft.com/office/drawing/2014/main" id="{477471EB-C4C3-50D9-6DFC-1D3B84C4FE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196" t="38761" r="72461" b="45780"/>
            <a:stretch/>
          </p:blipFill>
          <p:spPr>
            <a:xfrm>
              <a:off x="7396314" y="2657622"/>
              <a:ext cx="1012517" cy="843517"/>
            </a:xfrm>
            <a:prstGeom prst="rect">
              <a:avLst/>
            </a:prstGeom>
          </p:spPr>
        </p:pic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8B526747-5A39-6636-C4B3-34C94D197F36}"/>
                </a:ext>
              </a:extLst>
            </p:cNvPr>
            <p:cNvSpPr txBox="1"/>
            <p:nvPr/>
          </p:nvSpPr>
          <p:spPr>
            <a:xfrm>
              <a:off x="7375433" y="3471253"/>
              <a:ext cx="1206670" cy="6862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050" b="1" dirty="0">
                  <a:solidFill>
                    <a:srgbClr val="002060"/>
                  </a:solidFill>
                  <a:latin typeface="Verdana" charset="0"/>
                  <a:ea typeface="Verdana" charset="0"/>
                  <a:cs typeface="Verdana" charset="0"/>
                </a:rPr>
                <a:t>Formación ciudadana y valores republicanos</a:t>
              </a:r>
            </a:p>
          </p:txBody>
        </p:sp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DCC84717-4C42-78A5-AF4F-30D5887A87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8732" y="1595683"/>
            <a:ext cx="1927733" cy="1661839"/>
          </a:xfrm>
          <a:prstGeom prst="rect">
            <a:avLst/>
          </a:prstGeom>
        </p:spPr>
      </p:pic>
      <p:sp>
        <p:nvSpPr>
          <p:cNvPr id="39" name="CuadroTexto 38">
            <a:extLst>
              <a:ext uri="{FF2B5EF4-FFF2-40B4-BE49-F238E27FC236}">
                <a16:creationId xmlns:a16="http://schemas.microsoft.com/office/drawing/2014/main" id="{93923A89-6ECB-262C-883B-B2DA491006D7}"/>
              </a:ext>
            </a:extLst>
          </p:cNvPr>
          <p:cNvSpPr txBox="1"/>
          <p:nvPr/>
        </p:nvSpPr>
        <p:spPr>
          <a:xfrm>
            <a:off x="284017" y="3477519"/>
            <a:ext cx="41268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b="1" dirty="0"/>
              <a:t>Enseñanza activa, inclusiva, significativa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b="1" dirty="0"/>
              <a:t>Bienestar, convivencia, relaciones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b="1" dirty="0"/>
              <a:t>Competencias digitales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b="1" dirty="0"/>
              <a:t>Innovación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b="1" dirty="0"/>
              <a:t>Participación y vínculo con entorno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b="1" dirty="0"/>
              <a:t>Formación humana</a:t>
            </a:r>
            <a:endParaRPr lang="es-CL" sz="2000" dirty="0"/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b="1" dirty="0"/>
              <a:t>Liderazgo pedagógico</a:t>
            </a:r>
            <a:endParaRPr lang="es-CL" sz="2000" b="1" dirty="0">
              <a:solidFill>
                <a:srgbClr val="002060"/>
              </a:solidFill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23D16E48-7792-0D2E-2215-F1015C00F290}"/>
              </a:ext>
            </a:extLst>
          </p:cNvPr>
          <p:cNvSpPr txBox="1">
            <a:spLocks/>
          </p:cNvSpPr>
          <p:nvPr/>
        </p:nvSpPr>
        <p:spPr>
          <a:xfrm>
            <a:off x="6592686" y="473551"/>
            <a:ext cx="6078781" cy="93307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b="1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3200" dirty="0"/>
              <a:t>ESTUDIANTE</a:t>
            </a:r>
            <a:endParaRPr lang="es-CL" sz="32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3316DB1-43CF-30F5-0298-9E7285493079}"/>
              </a:ext>
            </a:extLst>
          </p:cNvPr>
          <p:cNvSpPr txBox="1"/>
          <p:nvPr/>
        </p:nvSpPr>
        <p:spPr>
          <a:xfrm>
            <a:off x="8024816" y="2884088"/>
            <a:ext cx="408805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b="1" dirty="0">
                <a:solidFill>
                  <a:schemeClr val="accent5">
                    <a:lumMod val="75000"/>
                  </a:schemeClr>
                </a:solidFill>
              </a:rPr>
              <a:t>Nuevas formas de aprendizajes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b="1" dirty="0">
                <a:solidFill>
                  <a:schemeClr val="accent5">
                    <a:lumMod val="75000"/>
                  </a:schemeClr>
                </a:solidFill>
              </a:rPr>
              <a:t>Diversidad y condiciones de origen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b="1" dirty="0">
                <a:solidFill>
                  <a:schemeClr val="accent5">
                    <a:lumMod val="75000"/>
                  </a:schemeClr>
                </a:solidFill>
              </a:rPr>
              <a:t>Desarrollo de habilidades personales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b="1" dirty="0">
                <a:solidFill>
                  <a:schemeClr val="accent5">
                    <a:lumMod val="75000"/>
                  </a:schemeClr>
                </a:solidFill>
              </a:rPr>
              <a:t>Aprendizajes visibles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b="1" dirty="0">
                <a:solidFill>
                  <a:schemeClr val="accent5">
                    <a:lumMod val="75000"/>
                  </a:schemeClr>
                </a:solidFill>
              </a:rPr>
              <a:t>Desarrollo Integral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b="1" dirty="0">
                <a:solidFill>
                  <a:schemeClr val="accent5">
                    <a:lumMod val="75000"/>
                  </a:schemeClr>
                </a:solidFill>
              </a:rPr>
              <a:t>Bienestar socioemocional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s-CL" sz="2000" b="1" dirty="0">
                <a:solidFill>
                  <a:schemeClr val="accent5">
                    <a:lumMod val="75000"/>
                  </a:schemeClr>
                </a:solidFill>
              </a:rPr>
              <a:t>Perfil esperado del estudiante: </a:t>
            </a:r>
            <a:r>
              <a:rPr lang="es-CL" sz="2000" b="1" i="1" dirty="0">
                <a:solidFill>
                  <a:srgbClr val="002060"/>
                </a:solidFill>
              </a:rPr>
              <a:t>Logre desplegar toda su potencialidad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B97C7DE-D53E-3A5B-17F1-359D965F85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9788" y="1086731"/>
            <a:ext cx="1581582" cy="1570705"/>
          </a:xfrm>
          <a:prstGeom prst="rect">
            <a:avLst/>
          </a:prstGeom>
        </p:spPr>
      </p:pic>
      <p:graphicFrame>
        <p:nvGraphicFramePr>
          <p:cNvPr id="42" name="Diagrama 41">
            <a:extLst>
              <a:ext uri="{FF2B5EF4-FFF2-40B4-BE49-F238E27FC236}">
                <a16:creationId xmlns:a16="http://schemas.microsoft.com/office/drawing/2014/main" id="{B1DDE039-DC1B-13B6-589F-7A846768E7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249122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43" name="Entrada de lápiz 42">
                <a:extLst>
                  <a:ext uri="{FF2B5EF4-FFF2-40B4-BE49-F238E27FC236}">
                    <a16:creationId xmlns:a16="http://schemas.microsoft.com/office/drawing/2014/main" id="{58A4118C-5A0A-D596-52DB-2764F6ED8EA6}"/>
                  </a:ext>
                </a:extLst>
              </p14:cNvPr>
              <p14:cNvContentPartPr/>
              <p14:nvPr/>
            </p14:nvContentPartPr>
            <p14:xfrm>
              <a:off x="2438360" y="4622560"/>
              <a:ext cx="360" cy="360"/>
            </p14:xfrm>
          </p:contentPart>
        </mc:Choice>
        <mc:Fallback xmlns="">
          <p:pic>
            <p:nvPicPr>
              <p:cNvPr id="43" name="Entrada de lápiz 42">
                <a:extLst>
                  <a:ext uri="{FF2B5EF4-FFF2-40B4-BE49-F238E27FC236}">
                    <a16:creationId xmlns:a16="http://schemas.microsoft.com/office/drawing/2014/main" id="{58A4118C-5A0A-D596-52DB-2764F6ED8EA6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429720" y="4613560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849678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Gob2024">
  <a:themeElements>
    <a:clrScheme name="GOBIERNO DE CHILE 2024">
      <a:dk1>
        <a:srgbClr val="1B4389"/>
      </a:dk1>
      <a:lt1>
        <a:srgbClr val="FFFFFF"/>
      </a:lt1>
      <a:dk2>
        <a:srgbClr val="2259CC"/>
      </a:dk2>
      <a:lt2>
        <a:srgbClr val="DBEDF9"/>
      </a:lt2>
      <a:accent1>
        <a:srgbClr val="0C69B2"/>
      </a:accent1>
      <a:accent2>
        <a:srgbClr val="E5385F"/>
      </a:accent2>
      <a:accent3>
        <a:srgbClr val="2259CC"/>
      </a:accent3>
      <a:accent4>
        <a:srgbClr val="3CB7F5"/>
      </a:accent4>
      <a:accent5>
        <a:srgbClr val="E87982"/>
      </a:accent5>
      <a:accent6>
        <a:srgbClr val="70AD47"/>
      </a:accent6>
      <a:hlink>
        <a:srgbClr val="0563C1"/>
      </a:hlink>
      <a:folHlink>
        <a:srgbClr val="E39509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Gob2024" id="{2F5F9722-0B10-344F-8C82-9BE0849341A2}" vid="{698E2328-B6BA-674D-B63D-49A7BA75759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E0D245868E2ED46AF168DD55FA2B5FC" ma:contentTypeVersion="18" ma:contentTypeDescription="Crear nuevo documento." ma:contentTypeScope="" ma:versionID="1de1062dec0e60e33f936a2942d3cf63">
  <xsd:schema xmlns:xsd="http://www.w3.org/2001/XMLSchema" xmlns:xs="http://www.w3.org/2001/XMLSchema" xmlns:p="http://schemas.microsoft.com/office/2006/metadata/properties" xmlns:ns2="ae046da2-873d-4a68-941a-4b9e7884cef1" xmlns:ns3="c592c685-9940-4c45-8f64-c72857a99887" targetNamespace="http://schemas.microsoft.com/office/2006/metadata/properties" ma:root="true" ma:fieldsID="dd1a2d3c2c94f76207aa0465a49fc55b" ns2:_="" ns3:_="">
    <xsd:import namespace="ae046da2-873d-4a68-941a-4b9e7884cef1"/>
    <xsd:import namespace="c592c685-9940-4c45-8f64-c72857a9988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ServiceAutoKeyPoints" minOccurs="0"/>
                <xsd:element ref="ns3:MediaServiceKeyPoints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046da2-873d-4a68-941a-4b9e7884cef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d8d0b382-19c3-4c82-9462-9affb45c1b43}" ma:internalName="TaxCatchAll" ma:showField="CatchAllData" ma:web="ae046da2-873d-4a68-941a-4b9e7884cef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92c685-9940-4c45-8f64-c72857a998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83aa49dc-0840-4df2-9988-4c28c04889e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DateTaken" ma:index="23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5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592c685-9940-4c45-8f64-c72857a99887">
      <Terms xmlns="http://schemas.microsoft.com/office/infopath/2007/PartnerControls"/>
    </lcf76f155ced4ddcb4097134ff3c332f>
    <TaxCatchAll xmlns="ae046da2-873d-4a68-941a-4b9e7884cef1" xsi:nil="true"/>
  </documentManagement>
</p:properties>
</file>

<file path=customXml/itemProps1.xml><?xml version="1.0" encoding="utf-8"?>
<ds:datastoreItem xmlns:ds="http://schemas.openxmlformats.org/officeDocument/2006/customXml" ds:itemID="{B1F49561-84B0-4F75-B3C5-8200AA565B2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784D945-BC77-478D-A3F4-358694A5FB03}">
  <ds:schemaRefs>
    <ds:schemaRef ds:uri="ae046da2-873d-4a68-941a-4b9e7884cef1"/>
    <ds:schemaRef ds:uri="c592c685-9940-4c45-8f64-c72857a9988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80551FAC-D4BE-43AE-B3BA-C747822BDBD1}">
  <ds:schemaRefs>
    <ds:schemaRef ds:uri="c592c685-9940-4c45-8f64-c72857a99887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infopath/2007/PartnerControls"/>
    <ds:schemaRef ds:uri="ae046da2-873d-4a68-941a-4b9e7884cef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1305</TotalTime>
  <Words>979</Words>
  <Application>Microsoft Office PowerPoint</Application>
  <PresentationFormat>Panorámica</PresentationFormat>
  <Paragraphs>189</Paragraphs>
  <Slides>23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8" baseType="lpstr">
      <vt:lpstr>Calibri</vt:lpstr>
      <vt:lpstr>Aptos</vt:lpstr>
      <vt:lpstr>Verdana</vt:lpstr>
      <vt:lpstr>Arial</vt:lpstr>
      <vt:lpstr>TemaGob2024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Patricio Canales Rios</cp:lastModifiedBy>
  <cp:revision>9</cp:revision>
  <cp:lastPrinted>2025-07-31T15:37:30Z</cp:lastPrinted>
  <dcterms:created xsi:type="dcterms:W3CDTF">2022-09-08T19:25:06Z</dcterms:created>
  <dcterms:modified xsi:type="dcterms:W3CDTF">2025-10-09T12:18:14Z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0x0101002E0D245868E2ED46AF168DD55FA2B5FC</vt:lpwstr>
  </property>
  <property fmtid="{D5CDD505-2E9C-101B-9397-08002B2CF9AE}" pid="3" name="MediaServiceImageTags">
    <vt:lpwstr/>
  </property>
</Properties>
</file>